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8" r:id="rId2"/>
    <p:sldId id="256" r:id="rId3"/>
    <p:sldId id="257" r:id="rId4"/>
    <p:sldId id="258" r:id="rId5"/>
    <p:sldId id="261" r:id="rId6"/>
    <p:sldId id="263" r:id="rId7"/>
    <p:sldId id="259" r:id="rId8"/>
    <p:sldId id="260" r:id="rId9"/>
    <p:sldId id="267" r:id="rId10"/>
    <p:sldId id="264" r:id="rId11"/>
    <p:sldId id="270" r:id="rId12"/>
    <p:sldId id="265" r:id="rId13"/>
    <p:sldId id="266" r:id="rId14"/>
    <p:sldId id="271" r:id="rId1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CC00"/>
    <a:srgbClr val="CC99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1" d="100"/>
          <a:sy n="61" d="100"/>
        </p:scale>
        <p:origin x="-1349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2EB69-5CAC-433D-9E22-2AE84F8B6D6F}" type="datetimeFigureOut">
              <a:rPr lang="es-AR" smtClean="0"/>
              <a:t>27/08/2012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828F4-F1DC-4AE6-859E-BF73E2E6B41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01997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828F4-F1DC-4AE6-859E-BF73E2E6B416}" type="slidenum">
              <a:rPr lang="es-AR" smtClean="0"/>
              <a:t>10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6955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C03F-D18F-4762-96A9-17DD582BF62E}" type="datetimeFigureOut">
              <a:rPr lang="es-AR" smtClean="0"/>
              <a:t>27/08/2012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B2A-5300-40C4-864C-B9DDDAF188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5812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C03F-D18F-4762-96A9-17DD582BF62E}" type="datetimeFigureOut">
              <a:rPr lang="es-AR" smtClean="0"/>
              <a:t>27/08/2012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B2A-5300-40C4-864C-B9DDDAF188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5692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C03F-D18F-4762-96A9-17DD582BF62E}" type="datetimeFigureOut">
              <a:rPr lang="es-AR" smtClean="0"/>
              <a:t>27/08/2012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B2A-5300-40C4-864C-B9DDDAF188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589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C03F-D18F-4762-96A9-17DD582BF62E}" type="datetimeFigureOut">
              <a:rPr lang="es-AR" smtClean="0"/>
              <a:t>27/08/2012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B2A-5300-40C4-864C-B9DDDAF188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1841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C03F-D18F-4762-96A9-17DD582BF62E}" type="datetimeFigureOut">
              <a:rPr lang="es-AR" smtClean="0"/>
              <a:t>27/08/2012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B2A-5300-40C4-864C-B9DDDAF188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8408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C03F-D18F-4762-96A9-17DD582BF62E}" type="datetimeFigureOut">
              <a:rPr lang="es-AR" smtClean="0"/>
              <a:t>27/08/2012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B2A-5300-40C4-864C-B9DDDAF188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572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C03F-D18F-4762-96A9-17DD582BF62E}" type="datetimeFigureOut">
              <a:rPr lang="es-AR" smtClean="0"/>
              <a:t>27/08/2012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B2A-5300-40C4-864C-B9DDDAF188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488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C03F-D18F-4762-96A9-17DD582BF62E}" type="datetimeFigureOut">
              <a:rPr lang="es-AR" smtClean="0"/>
              <a:t>27/08/2012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B2A-5300-40C4-864C-B9DDDAF188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190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C03F-D18F-4762-96A9-17DD582BF62E}" type="datetimeFigureOut">
              <a:rPr lang="es-AR" smtClean="0"/>
              <a:t>27/08/2012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B2A-5300-40C4-864C-B9DDDAF188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713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C03F-D18F-4762-96A9-17DD582BF62E}" type="datetimeFigureOut">
              <a:rPr lang="es-AR" smtClean="0"/>
              <a:t>27/08/2012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B2A-5300-40C4-864C-B9DDDAF188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8258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C03F-D18F-4762-96A9-17DD582BF62E}" type="datetimeFigureOut">
              <a:rPr lang="es-AR" smtClean="0"/>
              <a:t>27/08/2012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B2A-5300-40C4-864C-B9DDDAF188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5438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0C03F-D18F-4762-96A9-17DD582BF62E}" type="datetimeFigureOut">
              <a:rPr lang="es-AR" smtClean="0"/>
              <a:t>27/08/2012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DB2A-5300-40C4-864C-B9DDDAF188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685102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lostocks.com/ampliarFoto.cfm?foto=http://imagenes.solostocks.com/zoom/3/2/0/zoom_1010023.jpg&amp;desc=PET%20reciclado%20y%20Triturao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90056"/>
            <a:ext cx="8229600" cy="1143000"/>
          </a:xfrm>
          <a:ln>
            <a:noFill/>
          </a:ln>
        </p:spPr>
        <p:txBody>
          <a:bodyPr>
            <a:noAutofit/>
          </a:bodyPr>
          <a:lstStyle/>
          <a:p>
            <a:r>
              <a:rPr lang="es-ES" sz="8000" dirty="0" smtClean="0">
                <a:solidFill>
                  <a:srgbClr val="FFFF00"/>
                </a:solidFill>
                <a:latin typeface="AR HERMANN" pitchFamily="2" charset="0"/>
              </a:rPr>
              <a:t>Demostración </a:t>
            </a:r>
            <a:br>
              <a:rPr lang="es-ES" sz="8000" dirty="0" smtClean="0">
                <a:solidFill>
                  <a:srgbClr val="FFFF00"/>
                </a:solidFill>
                <a:latin typeface="AR HERMANN" pitchFamily="2" charset="0"/>
              </a:rPr>
            </a:br>
            <a:r>
              <a:rPr lang="es-ES" sz="8000" dirty="0" smtClean="0">
                <a:solidFill>
                  <a:srgbClr val="FFFF00"/>
                </a:solidFill>
                <a:latin typeface="AR HERMANN" pitchFamily="2" charset="0"/>
              </a:rPr>
              <a:t>de la Función Politécnica </a:t>
            </a:r>
            <a:br>
              <a:rPr lang="es-ES" sz="8000" dirty="0" smtClean="0">
                <a:solidFill>
                  <a:srgbClr val="FFFF00"/>
                </a:solidFill>
                <a:latin typeface="AR HERMANN" pitchFamily="2" charset="0"/>
              </a:rPr>
            </a:br>
            <a:r>
              <a:rPr lang="es-ES" sz="8000" dirty="0" smtClean="0">
                <a:solidFill>
                  <a:srgbClr val="FFFF00"/>
                </a:solidFill>
                <a:latin typeface="AR HERMANN" pitchFamily="2" charset="0"/>
              </a:rPr>
              <a:t>de ARLING</a:t>
            </a:r>
            <a:endParaRPr lang="es-AR" sz="8000" dirty="0">
              <a:solidFill>
                <a:srgbClr val="FFFF00"/>
              </a:solidFill>
              <a:latin typeface="AR HERMAN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90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764704"/>
            <a:ext cx="91440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400" dirty="0" smtClean="0"/>
              <a:t>En (2) habrá mínimos </a:t>
            </a:r>
            <a:r>
              <a:rPr lang="es-AR" sz="2400" dirty="0"/>
              <a:t>y máximos porcentuales </a:t>
            </a:r>
            <a:r>
              <a:rPr lang="es-AR" sz="2400" dirty="0" smtClean="0"/>
              <a:t>de los coeficientes respecto a la variación de </a:t>
            </a:r>
            <a:r>
              <a:rPr lang="es-AR" sz="2400" dirty="0"/>
              <a:t>las Tn/día de BSD </a:t>
            </a:r>
            <a:r>
              <a:rPr lang="es-AR" sz="2400" dirty="0" smtClean="0"/>
              <a:t>ingresadas </a:t>
            </a:r>
            <a:r>
              <a:rPr lang="es-AR" sz="2400" dirty="0"/>
              <a:t>y que en forma genérica </a:t>
            </a:r>
            <a:r>
              <a:rPr lang="es-AR" sz="2400" dirty="0" smtClean="0"/>
              <a:t>se aceptan (no taxativo) como:</a:t>
            </a:r>
          </a:p>
          <a:p>
            <a:pPr algn="ctr"/>
            <a:endParaRPr lang="es-AR" dirty="0" smtClean="0"/>
          </a:p>
          <a:p>
            <a:r>
              <a:rPr lang="es-AR" dirty="0"/>
              <a:t> </a:t>
            </a:r>
            <a:r>
              <a:rPr lang="es-AR" dirty="0" smtClean="0"/>
              <a:t>                                                        </a:t>
            </a:r>
            <a:r>
              <a:rPr lang="es-AR" sz="3200" dirty="0" smtClean="0">
                <a:solidFill>
                  <a:srgbClr val="FF0000"/>
                </a:solidFill>
              </a:rPr>
              <a:t>5&lt;</a:t>
            </a:r>
            <a:r>
              <a:rPr lang="es-AR" sz="3200" b="1" dirty="0" smtClean="0">
                <a:solidFill>
                  <a:srgbClr val="FFFF00"/>
                </a:solidFill>
              </a:rPr>
              <a:t>x</a:t>
            </a:r>
            <a:r>
              <a:rPr lang="es-AR" sz="3200" b="1" baseline="-25000" dirty="0" smtClean="0">
                <a:solidFill>
                  <a:srgbClr val="FFFF00"/>
                </a:solidFill>
              </a:rPr>
              <a:t>1</a:t>
            </a:r>
            <a:r>
              <a:rPr lang="es-AR" sz="3200" dirty="0" smtClean="0">
                <a:solidFill>
                  <a:srgbClr val="FF0000"/>
                </a:solidFill>
              </a:rPr>
              <a:t>&lt;10   </a:t>
            </a:r>
            <a:r>
              <a:rPr lang="es-AR" sz="3200" dirty="0" smtClean="0">
                <a:solidFill>
                  <a:srgbClr val="92D050"/>
                </a:solidFill>
              </a:rPr>
              <a:t>de</a:t>
            </a:r>
            <a:r>
              <a:rPr lang="es-AR" sz="3200" dirty="0" smtClean="0"/>
              <a:t> (bic) </a:t>
            </a:r>
            <a:endParaRPr lang="es-AR" sz="3200" dirty="0">
              <a:solidFill>
                <a:srgbClr val="FF0000"/>
              </a:solidFill>
            </a:endParaRPr>
          </a:p>
          <a:p>
            <a:r>
              <a:rPr lang="es-AR" sz="3200" dirty="0" smtClean="0">
                <a:solidFill>
                  <a:srgbClr val="FF0000"/>
                </a:solidFill>
              </a:rPr>
              <a:t>                                5&lt;</a:t>
            </a:r>
            <a:r>
              <a:rPr lang="es-AR" sz="3200" b="1" dirty="0" smtClean="0">
                <a:solidFill>
                  <a:srgbClr val="FFFF00"/>
                </a:solidFill>
              </a:rPr>
              <a:t>x</a:t>
            </a:r>
            <a:r>
              <a:rPr lang="es-AR" sz="3200" b="1" baseline="-25000" dirty="0" smtClean="0">
                <a:solidFill>
                  <a:srgbClr val="FFFF00"/>
                </a:solidFill>
              </a:rPr>
              <a:t>2</a:t>
            </a:r>
            <a:r>
              <a:rPr lang="es-AR" sz="3200" dirty="0" smtClean="0">
                <a:solidFill>
                  <a:srgbClr val="FF0000"/>
                </a:solidFill>
              </a:rPr>
              <a:t>&lt;10    </a:t>
            </a:r>
            <a:r>
              <a:rPr lang="es-AR" sz="3200" dirty="0" smtClean="0">
                <a:solidFill>
                  <a:srgbClr val="92D050"/>
                </a:solidFill>
              </a:rPr>
              <a:t>de</a:t>
            </a:r>
            <a:r>
              <a:rPr lang="es-AR" sz="3200" dirty="0" smtClean="0">
                <a:solidFill>
                  <a:srgbClr val="FF0000"/>
                </a:solidFill>
              </a:rPr>
              <a:t> </a:t>
            </a:r>
            <a:r>
              <a:rPr lang="es-AR" sz="3200" dirty="0" smtClean="0"/>
              <a:t> (bec)</a:t>
            </a:r>
            <a:endParaRPr lang="es-AR" sz="3200" dirty="0">
              <a:solidFill>
                <a:srgbClr val="FF0000"/>
              </a:solidFill>
            </a:endParaRPr>
          </a:p>
          <a:p>
            <a:r>
              <a:rPr lang="es-AR" sz="3200" dirty="0" smtClean="0">
                <a:solidFill>
                  <a:srgbClr val="FF0000"/>
                </a:solidFill>
              </a:rPr>
              <a:t>                              20&lt;</a:t>
            </a:r>
            <a:r>
              <a:rPr lang="es-AR" sz="3200" b="1" dirty="0" smtClean="0">
                <a:solidFill>
                  <a:srgbClr val="FFFF00"/>
                </a:solidFill>
              </a:rPr>
              <a:t>x</a:t>
            </a:r>
            <a:r>
              <a:rPr lang="es-AR" sz="3200" b="1" baseline="-25000" dirty="0" smtClean="0">
                <a:solidFill>
                  <a:srgbClr val="FFFF00"/>
                </a:solidFill>
              </a:rPr>
              <a:t>3</a:t>
            </a:r>
            <a:r>
              <a:rPr lang="es-AR" sz="3200" dirty="0" smtClean="0">
                <a:solidFill>
                  <a:srgbClr val="FF0000"/>
                </a:solidFill>
              </a:rPr>
              <a:t>&lt;10  </a:t>
            </a:r>
            <a:r>
              <a:rPr lang="es-AR" sz="3200" dirty="0" smtClean="0">
                <a:solidFill>
                  <a:srgbClr val="92D050"/>
                </a:solidFill>
              </a:rPr>
              <a:t>de </a:t>
            </a:r>
            <a:r>
              <a:rPr lang="es-AR" sz="3200" dirty="0" smtClean="0"/>
              <a:t>(bonc) </a:t>
            </a:r>
            <a:endParaRPr lang="es-AR" sz="3200" dirty="0">
              <a:solidFill>
                <a:srgbClr val="FF0000"/>
              </a:solidFill>
            </a:endParaRPr>
          </a:p>
          <a:p>
            <a:r>
              <a:rPr lang="es-AR" sz="3200" dirty="0" smtClean="0">
                <a:solidFill>
                  <a:srgbClr val="FF0000"/>
                </a:solidFill>
              </a:rPr>
              <a:t>                                5&lt;</a:t>
            </a:r>
            <a:r>
              <a:rPr lang="es-AR" sz="3200" b="1" dirty="0" smtClean="0">
                <a:solidFill>
                  <a:srgbClr val="FFFF00"/>
                </a:solidFill>
              </a:rPr>
              <a:t>x</a:t>
            </a:r>
            <a:r>
              <a:rPr lang="es-AR" sz="3200" b="1" baseline="-25000" dirty="0" smtClean="0">
                <a:solidFill>
                  <a:srgbClr val="FFFF00"/>
                </a:solidFill>
              </a:rPr>
              <a:t>4</a:t>
            </a:r>
            <a:r>
              <a:rPr lang="es-AR" sz="3200" dirty="0" smtClean="0">
                <a:solidFill>
                  <a:srgbClr val="FF0000"/>
                </a:solidFill>
              </a:rPr>
              <a:t>&lt;20</a:t>
            </a:r>
            <a:r>
              <a:rPr lang="es-AR" sz="3200" dirty="0" smtClean="0"/>
              <a:t>    </a:t>
            </a:r>
            <a:r>
              <a:rPr lang="es-AR" sz="3200" dirty="0" smtClean="0">
                <a:solidFill>
                  <a:srgbClr val="92D050"/>
                </a:solidFill>
              </a:rPr>
              <a:t>de </a:t>
            </a:r>
            <a:r>
              <a:rPr lang="es-AR" sz="3200" dirty="0" smtClean="0"/>
              <a:t>(bid)</a:t>
            </a:r>
            <a:endParaRPr lang="es-AR" sz="3200" dirty="0">
              <a:solidFill>
                <a:srgbClr val="FF0000"/>
              </a:solidFill>
            </a:endParaRPr>
          </a:p>
          <a:p>
            <a:r>
              <a:rPr lang="es-AR" sz="3200" dirty="0" smtClean="0">
                <a:solidFill>
                  <a:srgbClr val="FF0000"/>
                </a:solidFill>
              </a:rPr>
              <a:t>                              10&lt;</a:t>
            </a:r>
            <a:r>
              <a:rPr lang="es-AR" sz="3200" b="1" dirty="0" smtClean="0">
                <a:solidFill>
                  <a:srgbClr val="FFFF00"/>
                </a:solidFill>
              </a:rPr>
              <a:t>x</a:t>
            </a:r>
            <a:r>
              <a:rPr lang="es-AR" sz="3200" b="1" baseline="-25000" dirty="0" smtClean="0">
                <a:solidFill>
                  <a:srgbClr val="FFFF00"/>
                </a:solidFill>
              </a:rPr>
              <a:t>5</a:t>
            </a:r>
            <a:r>
              <a:rPr lang="es-AR" sz="3200" dirty="0" smtClean="0">
                <a:solidFill>
                  <a:srgbClr val="FF0000"/>
                </a:solidFill>
              </a:rPr>
              <a:t>&lt;20 </a:t>
            </a:r>
            <a:r>
              <a:rPr lang="es-AR" sz="3200" dirty="0" smtClean="0"/>
              <a:t> </a:t>
            </a:r>
            <a:r>
              <a:rPr lang="es-AR" sz="3200" dirty="0" smtClean="0">
                <a:solidFill>
                  <a:srgbClr val="92D050"/>
                </a:solidFill>
              </a:rPr>
              <a:t>de </a:t>
            </a:r>
            <a:r>
              <a:rPr lang="es-AR" sz="3200" dirty="0" smtClean="0"/>
              <a:t>(bed)</a:t>
            </a:r>
            <a:endParaRPr lang="es-AR" sz="3200" dirty="0" smtClean="0">
              <a:solidFill>
                <a:srgbClr val="FF0000"/>
              </a:solidFill>
            </a:endParaRPr>
          </a:p>
          <a:p>
            <a:r>
              <a:rPr lang="es-AR" sz="3200" dirty="0" smtClean="0">
                <a:solidFill>
                  <a:srgbClr val="FF0000"/>
                </a:solidFill>
              </a:rPr>
              <a:t>                              55&lt;</a:t>
            </a:r>
            <a:r>
              <a:rPr lang="es-AR" sz="3200" b="1" dirty="0" smtClean="0">
                <a:solidFill>
                  <a:srgbClr val="FFFF00"/>
                </a:solidFill>
              </a:rPr>
              <a:t>x</a:t>
            </a:r>
            <a:r>
              <a:rPr lang="es-AR" sz="3200" b="1" baseline="-25000" dirty="0" smtClean="0">
                <a:solidFill>
                  <a:srgbClr val="FFFF00"/>
                </a:solidFill>
              </a:rPr>
              <a:t>6</a:t>
            </a:r>
            <a:r>
              <a:rPr lang="es-AR" sz="3200" dirty="0" smtClean="0">
                <a:solidFill>
                  <a:srgbClr val="FF0000"/>
                </a:solidFill>
              </a:rPr>
              <a:t>&lt;30</a:t>
            </a:r>
            <a:r>
              <a:rPr lang="es-AR" sz="3200" dirty="0" smtClean="0"/>
              <a:t>  </a:t>
            </a:r>
            <a:r>
              <a:rPr lang="es-AR" sz="3200" dirty="0" smtClean="0">
                <a:solidFill>
                  <a:srgbClr val="92D050"/>
                </a:solidFill>
              </a:rPr>
              <a:t>de </a:t>
            </a:r>
            <a:r>
              <a:rPr lang="es-AR" sz="3200" dirty="0" smtClean="0"/>
              <a:t>(bond) </a:t>
            </a:r>
            <a:endParaRPr lang="es-AR" sz="3200" dirty="0">
              <a:solidFill>
                <a:srgbClr val="FF000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2008" y="4797152"/>
            <a:ext cx="9144000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2800" dirty="0" smtClean="0"/>
          </a:p>
          <a:p>
            <a:pPr lvl="0" algn="ctr"/>
            <a:endParaRPr lang="en-US" sz="900" dirty="0" smtClean="0"/>
          </a:p>
          <a:p>
            <a:pPr lvl="0" algn="ctr"/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Luego (2) quedará expresado como (3) así:</a:t>
            </a:r>
          </a:p>
          <a:p>
            <a:pPr lvl="0" algn="ctr"/>
            <a:endParaRPr lang="en-US" sz="2800" dirty="0" smtClean="0"/>
          </a:p>
          <a:p>
            <a:pPr lvl="0" algn="ctr"/>
            <a:r>
              <a:rPr lang="en-US" dirty="0" smtClean="0">
                <a:solidFill>
                  <a:srgbClr val="FFFF00"/>
                </a:solidFill>
              </a:rPr>
              <a:t>f(df</a:t>
            </a:r>
            <a:r>
              <a:rPr lang="en-US" dirty="0">
                <a:solidFill>
                  <a:srgbClr val="FFFF00"/>
                </a:solidFill>
              </a:rPr>
              <a:t>) = [x</a:t>
            </a:r>
            <a:r>
              <a:rPr lang="en-US" baseline="-25000" dirty="0">
                <a:solidFill>
                  <a:srgbClr val="FFFF00"/>
                </a:solidFill>
              </a:rPr>
              <a:t>1</a:t>
            </a:r>
            <a:r>
              <a:rPr lang="en-US" dirty="0">
                <a:solidFill>
                  <a:srgbClr val="FFFF00"/>
                </a:solidFill>
              </a:rPr>
              <a:t>]</a:t>
            </a:r>
            <a:r>
              <a:rPr lang="en-US" baseline="30000" dirty="0">
                <a:solidFill>
                  <a:srgbClr val="FFFF00"/>
                </a:solidFill>
              </a:rPr>
              <a:t>10</a:t>
            </a:r>
            <a:r>
              <a:rPr lang="en-US" baseline="-25000" dirty="0">
                <a:solidFill>
                  <a:srgbClr val="FFFF00"/>
                </a:solidFill>
              </a:rPr>
              <a:t>5 </a:t>
            </a:r>
            <a:r>
              <a:rPr lang="en-US" dirty="0">
                <a:solidFill>
                  <a:srgbClr val="FFFF00"/>
                </a:solidFill>
              </a:rPr>
              <a:t>(BIC) + [x</a:t>
            </a:r>
            <a:r>
              <a:rPr lang="en-US" baseline="-25000" dirty="0">
                <a:solidFill>
                  <a:srgbClr val="FFFF00"/>
                </a:solidFill>
              </a:rPr>
              <a:t>2</a:t>
            </a:r>
            <a:r>
              <a:rPr lang="en-US" dirty="0">
                <a:solidFill>
                  <a:srgbClr val="FFFF00"/>
                </a:solidFill>
              </a:rPr>
              <a:t>]</a:t>
            </a:r>
            <a:r>
              <a:rPr lang="en-US" baseline="30000" dirty="0">
                <a:solidFill>
                  <a:srgbClr val="FFFF00"/>
                </a:solidFill>
              </a:rPr>
              <a:t>10</a:t>
            </a:r>
            <a:r>
              <a:rPr lang="en-US" baseline="-25000" dirty="0">
                <a:solidFill>
                  <a:srgbClr val="FFFF00"/>
                </a:solidFill>
              </a:rPr>
              <a:t>5 </a:t>
            </a:r>
            <a:r>
              <a:rPr lang="en-US" dirty="0">
                <a:solidFill>
                  <a:srgbClr val="FFFF00"/>
                </a:solidFill>
              </a:rPr>
              <a:t>(BEC) + [x</a:t>
            </a:r>
            <a:r>
              <a:rPr lang="en-US" baseline="-25000" dirty="0">
                <a:solidFill>
                  <a:srgbClr val="FFFF00"/>
                </a:solidFill>
              </a:rPr>
              <a:t>3</a:t>
            </a:r>
            <a:r>
              <a:rPr lang="en-US" dirty="0">
                <a:solidFill>
                  <a:srgbClr val="FFFF00"/>
                </a:solidFill>
              </a:rPr>
              <a:t>]</a:t>
            </a:r>
            <a:r>
              <a:rPr lang="en-US" baseline="30000" dirty="0">
                <a:solidFill>
                  <a:srgbClr val="FFFF00"/>
                </a:solidFill>
              </a:rPr>
              <a:t>20</a:t>
            </a:r>
            <a:r>
              <a:rPr lang="en-US" baseline="-25000" dirty="0">
                <a:solidFill>
                  <a:srgbClr val="FFFF00"/>
                </a:solidFill>
              </a:rPr>
              <a:t>10 </a:t>
            </a:r>
            <a:r>
              <a:rPr lang="en-US" dirty="0">
                <a:solidFill>
                  <a:srgbClr val="FFFF00"/>
                </a:solidFill>
              </a:rPr>
              <a:t>(BONC) +[x</a:t>
            </a:r>
            <a:r>
              <a:rPr lang="en-US" baseline="-25000" dirty="0">
                <a:solidFill>
                  <a:srgbClr val="FFFF00"/>
                </a:solidFill>
              </a:rPr>
              <a:t>4</a:t>
            </a:r>
            <a:r>
              <a:rPr lang="en-US" dirty="0">
                <a:solidFill>
                  <a:srgbClr val="FFFF00"/>
                </a:solidFill>
              </a:rPr>
              <a:t>]</a:t>
            </a:r>
            <a:r>
              <a:rPr lang="en-US" baseline="30000" dirty="0">
                <a:solidFill>
                  <a:srgbClr val="FFFF00"/>
                </a:solidFill>
              </a:rPr>
              <a:t>20</a:t>
            </a:r>
            <a:r>
              <a:rPr lang="en-US" baseline="-25000" dirty="0">
                <a:solidFill>
                  <a:srgbClr val="FFFF00"/>
                </a:solidFill>
              </a:rPr>
              <a:t>5 </a:t>
            </a:r>
            <a:r>
              <a:rPr lang="en-US" dirty="0">
                <a:solidFill>
                  <a:srgbClr val="FFFF00"/>
                </a:solidFill>
              </a:rPr>
              <a:t>(BID) + [x</a:t>
            </a:r>
            <a:r>
              <a:rPr lang="en-US" baseline="-25000" dirty="0">
                <a:solidFill>
                  <a:srgbClr val="FFFF00"/>
                </a:solidFill>
              </a:rPr>
              <a:t>5</a:t>
            </a:r>
            <a:r>
              <a:rPr lang="en-US" dirty="0">
                <a:solidFill>
                  <a:srgbClr val="FFFF00"/>
                </a:solidFill>
              </a:rPr>
              <a:t>]</a:t>
            </a:r>
            <a:r>
              <a:rPr lang="en-US" baseline="30000" dirty="0">
                <a:solidFill>
                  <a:srgbClr val="FFFF00"/>
                </a:solidFill>
              </a:rPr>
              <a:t>20</a:t>
            </a:r>
            <a:r>
              <a:rPr lang="en-US" baseline="-25000" dirty="0">
                <a:solidFill>
                  <a:srgbClr val="FFFF00"/>
                </a:solidFill>
              </a:rPr>
              <a:t>10 </a:t>
            </a:r>
            <a:r>
              <a:rPr lang="en-US" dirty="0">
                <a:solidFill>
                  <a:srgbClr val="FFFF00"/>
                </a:solidFill>
              </a:rPr>
              <a:t>(BED) + [x</a:t>
            </a:r>
            <a:r>
              <a:rPr lang="en-US" baseline="-25000" dirty="0">
                <a:solidFill>
                  <a:srgbClr val="FFFF00"/>
                </a:solidFill>
              </a:rPr>
              <a:t>6</a:t>
            </a:r>
            <a:r>
              <a:rPr lang="en-US" dirty="0">
                <a:solidFill>
                  <a:srgbClr val="FFFF00"/>
                </a:solidFill>
              </a:rPr>
              <a:t>]</a:t>
            </a:r>
            <a:r>
              <a:rPr lang="en-US" baseline="30000" dirty="0">
                <a:solidFill>
                  <a:srgbClr val="FFFF00"/>
                </a:solidFill>
              </a:rPr>
              <a:t>55</a:t>
            </a:r>
            <a:r>
              <a:rPr lang="en-US" baseline="-25000" dirty="0">
                <a:solidFill>
                  <a:srgbClr val="FFFF00"/>
                </a:solidFill>
              </a:rPr>
              <a:t>30 </a:t>
            </a:r>
            <a:r>
              <a:rPr lang="en-US" dirty="0">
                <a:solidFill>
                  <a:srgbClr val="FFFF00"/>
                </a:solidFill>
              </a:rPr>
              <a:t>(BOND) </a:t>
            </a:r>
            <a:endParaRPr lang="es-AR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 </a:t>
            </a:r>
            <a:endParaRPr lang="es-AR" dirty="0">
              <a:solidFill>
                <a:srgbClr val="FFFF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23528" y="251937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FF00"/>
                </a:solidFill>
              </a:rPr>
              <a:t>Mín. y Máx. de los coeficientes variables de </a:t>
            </a:r>
            <a:r>
              <a:rPr lang="es-ES" sz="3200" dirty="0" smtClean="0">
                <a:solidFill>
                  <a:srgbClr val="FFC000"/>
                </a:solidFill>
              </a:rPr>
              <a:t>“df” </a:t>
            </a:r>
            <a:endParaRPr lang="es-AR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83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Función Politécnica de ARLING</a:t>
            </a:r>
            <a:b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Relación entre (df) diaria a con  (</a:t>
            </a:r>
            <a:r>
              <a:rPr lang="es-ES" sz="2000" dirty="0" smtClean="0">
                <a:solidFill>
                  <a:schemeClr val="bg1"/>
                </a:solidFill>
              </a:rPr>
              <a:t>m</a:t>
            </a:r>
            <a:r>
              <a:rPr lang="es-ES" sz="2000" baseline="30000" dirty="0" smtClean="0">
                <a:solidFill>
                  <a:schemeClr val="bg1"/>
                </a:solidFill>
              </a:rPr>
              <a:t>3</a:t>
            </a:r>
            <a:r>
              <a:rPr lang="es-ES" sz="2000" dirty="0" smtClean="0">
                <a:solidFill>
                  <a:schemeClr val="bg1"/>
                </a:solidFill>
              </a:rPr>
              <a:t>)</a:t>
            </a:r>
            <a:endParaRPr lang="es-A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598968" y="1329144"/>
            <a:ext cx="20175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rgbClr val="FFC000"/>
                </a:solidFill>
              </a:rPr>
              <a:t>RSC </a:t>
            </a:r>
            <a:r>
              <a:rPr lang="es-ES" sz="3200" dirty="0">
                <a:solidFill>
                  <a:srgbClr val="FFC000"/>
                </a:solidFill>
              </a:rPr>
              <a:t>= f </a:t>
            </a:r>
            <a:r>
              <a:rPr lang="es-ES" sz="3200" dirty="0" smtClean="0">
                <a:solidFill>
                  <a:srgbClr val="FFC000"/>
                </a:solidFill>
              </a:rPr>
              <a:t>(df)</a:t>
            </a:r>
            <a:endParaRPr lang="es-AR" sz="3200" dirty="0">
              <a:solidFill>
                <a:srgbClr val="FFC000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H="1">
            <a:off x="1514034" y="1502780"/>
            <a:ext cx="20238" cy="4752528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670909" y="5917922"/>
            <a:ext cx="7717515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683568" y="1052736"/>
            <a:ext cx="2699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FF0000"/>
                </a:solidFill>
              </a:rPr>
              <a:t>RSC </a:t>
            </a:r>
            <a:endParaRPr lang="es-AR" sz="3600" b="1" dirty="0">
              <a:solidFill>
                <a:srgbClr val="FF0000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076056" y="5991671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(Tn/día) de Basura</a:t>
            </a:r>
            <a:endParaRPr lang="es-AR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976897" y="5373216"/>
            <a:ext cx="11468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00"/>
                </a:solidFill>
              </a:rPr>
              <a:t>  (</a:t>
            </a:r>
            <a:r>
              <a:rPr lang="es-ES" sz="1400" b="1" dirty="0">
                <a:solidFill>
                  <a:srgbClr val="FFFF00"/>
                </a:solidFill>
              </a:rPr>
              <a:t>x</a:t>
            </a:r>
            <a:r>
              <a:rPr lang="es-ES" sz="1400" b="1" baseline="-25000" dirty="0" smtClean="0">
                <a:solidFill>
                  <a:srgbClr val="FFFF00"/>
                </a:solidFill>
              </a:rPr>
              <a:t>1 ; </a:t>
            </a:r>
            <a:r>
              <a:rPr lang="es-ES" sz="1400" b="1" dirty="0" smtClean="0">
                <a:solidFill>
                  <a:srgbClr val="FFFF00"/>
                </a:solidFill>
              </a:rPr>
              <a:t>y</a:t>
            </a:r>
            <a:r>
              <a:rPr lang="es-ES" sz="1400" b="1" baseline="-25000" dirty="0" smtClean="0">
                <a:solidFill>
                  <a:srgbClr val="FFFF00"/>
                </a:solidFill>
              </a:rPr>
              <a:t>1</a:t>
            </a:r>
            <a:r>
              <a:rPr lang="es-ES" sz="1400" b="1" dirty="0" smtClean="0">
                <a:solidFill>
                  <a:srgbClr val="FFFF00"/>
                </a:solidFill>
              </a:rPr>
              <a:t>)</a:t>
            </a:r>
            <a:endParaRPr lang="es-AR" sz="1400" b="1" dirty="0">
              <a:solidFill>
                <a:srgbClr val="FFFF00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624969" y="4981818"/>
            <a:ext cx="11468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00"/>
                </a:solidFill>
              </a:rPr>
              <a:t>  (x</a:t>
            </a:r>
            <a:r>
              <a:rPr lang="es-ES" sz="1400" b="1" baseline="-25000" dirty="0">
                <a:solidFill>
                  <a:srgbClr val="FFFF00"/>
                </a:solidFill>
              </a:rPr>
              <a:t>2</a:t>
            </a:r>
            <a:r>
              <a:rPr lang="es-ES" sz="1400" b="1" baseline="-25000" dirty="0" smtClean="0">
                <a:solidFill>
                  <a:srgbClr val="FFFF00"/>
                </a:solidFill>
              </a:rPr>
              <a:t> ; </a:t>
            </a:r>
            <a:r>
              <a:rPr lang="es-ES" sz="1400" b="1" dirty="0" smtClean="0">
                <a:solidFill>
                  <a:srgbClr val="FFFF00"/>
                </a:solidFill>
              </a:rPr>
              <a:t>y</a:t>
            </a:r>
            <a:r>
              <a:rPr lang="es-ES" sz="1400" b="1" baseline="-25000" dirty="0" smtClean="0">
                <a:solidFill>
                  <a:srgbClr val="FFFF00"/>
                </a:solidFill>
              </a:rPr>
              <a:t>2</a:t>
            </a:r>
            <a:r>
              <a:rPr lang="es-ES" sz="1400" b="1" dirty="0" smtClean="0">
                <a:solidFill>
                  <a:srgbClr val="FFFF00"/>
                </a:solidFill>
              </a:rPr>
              <a:t>)</a:t>
            </a:r>
            <a:endParaRPr lang="es-AR" sz="1400" b="1" dirty="0">
              <a:solidFill>
                <a:srgbClr val="FFFF00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1033" y="4386009"/>
            <a:ext cx="11468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00"/>
                </a:solidFill>
              </a:rPr>
              <a:t>  (x</a:t>
            </a:r>
            <a:r>
              <a:rPr lang="es-ES" sz="1400" b="1" baseline="-25000" dirty="0" smtClean="0">
                <a:solidFill>
                  <a:srgbClr val="FFFF00"/>
                </a:solidFill>
              </a:rPr>
              <a:t>3 ; </a:t>
            </a:r>
            <a:r>
              <a:rPr lang="es-ES" sz="1400" b="1" dirty="0" smtClean="0">
                <a:solidFill>
                  <a:srgbClr val="FFFF00"/>
                </a:solidFill>
              </a:rPr>
              <a:t>y</a:t>
            </a:r>
            <a:r>
              <a:rPr lang="es-ES" sz="1400" b="1" baseline="-25000" dirty="0" smtClean="0">
                <a:solidFill>
                  <a:srgbClr val="FFFF00"/>
                </a:solidFill>
              </a:rPr>
              <a:t>3</a:t>
            </a:r>
            <a:r>
              <a:rPr lang="es-ES" sz="1400" b="1" dirty="0" smtClean="0">
                <a:solidFill>
                  <a:srgbClr val="FFFF00"/>
                </a:solidFill>
              </a:rPr>
              <a:t>)</a:t>
            </a:r>
            <a:endParaRPr lang="es-AR" sz="1400" b="1" dirty="0">
              <a:solidFill>
                <a:srgbClr val="FFFF00"/>
              </a:solidFill>
            </a:endParaRPr>
          </a:p>
        </p:txBody>
      </p:sp>
      <p:cxnSp>
        <p:nvCxnSpPr>
          <p:cNvPr id="20" name="19 Conector recto"/>
          <p:cNvCxnSpPr/>
          <p:nvPr/>
        </p:nvCxnSpPr>
        <p:spPr>
          <a:xfrm flipV="1">
            <a:off x="1524153" y="5557882"/>
            <a:ext cx="239535" cy="350168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V="1">
            <a:off x="1763688" y="5197842"/>
            <a:ext cx="576064" cy="36004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 flipV="1">
            <a:off x="2339752" y="4683914"/>
            <a:ext cx="576064" cy="513928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3137137" y="3973706"/>
            <a:ext cx="11468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00"/>
                </a:solidFill>
              </a:rPr>
              <a:t>  (x</a:t>
            </a:r>
            <a:r>
              <a:rPr lang="es-ES" sz="1400" b="1" baseline="-25000" dirty="0">
                <a:solidFill>
                  <a:srgbClr val="FFFF00"/>
                </a:solidFill>
              </a:rPr>
              <a:t>4</a:t>
            </a:r>
            <a:r>
              <a:rPr lang="es-ES" sz="1400" b="1" baseline="-25000" dirty="0" smtClean="0">
                <a:solidFill>
                  <a:srgbClr val="FFFF00"/>
                </a:solidFill>
              </a:rPr>
              <a:t> ; </a:t>
            </a:r>
            <a:r>
              <a:rPr lang="es-ES" sz="1400" b="1" dirty="0" smtClean="0">
                <a:solidFill>
                  <a:srgbClr val="FFFF00"/>
                </a:solidFill>
              </a:rPr>
              <a:t>y</a:t>
            </a:r>
            <a:r>
              <a:rPr lang="es-ES" sz="1400" b="1" baseline="-25000" dirty="0">
                <a:solidFill>
                  <a:srgbClr val="FFFF00"/>
                </a:solidFill>
              </a:rPr>
              <a:t>4</a:t>
            </a:r>
            <a:r>
              <a:rPr lang="es-ES" sz="1400" b="1" dirty="0" smtClean="0">
                <a:solidFill>
                  <a:srgbClr val="FFFF00"/>
                </a:solidFill>
              </a:rPr>
              <a:t>)</a:t>
            </a:r>
            <a:endParaRPr lang="es-AR" sz="1400" b="1" dirty="0">
              <a:solidFill>
                <a:srgbClr val="FFFF00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4139952" y="3377897"/>
            <a:ext cx="11468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00"/>
                </a:solidFill>
              </a:rPr>
              <a:t>  (x</a:t>
            </a:r>
            <a:r>
              <a:rPr lang="es-ES" sz="1400" b="1" baseline="-25000" dirty="0">
                <a:solidFill>
                  <a:srgbClr val="FFFF00"/>
                </a:solidFill>
              </a:rPr>
              <a:t>5</a:t>
            </a:r>
            <a:r>
              <a:rPr lang="es-ES" sz="1400" b="1" baseline="-25000" dirty="0" smtClean="0">
                <a:solidFill>
                  <a:srgbClr val="FFFF00"/>
                </a:solidFill>
              </a:rPr>
              <a:t> ; </a:t>
            </a:r>
            <a:r>
              <a:rPr lang="es-ES" sz="1400" b="1" dirty="0" smtClean="0">
                <a:solidFill>
                  <a:srgbClr val="FFFF00"/>
                </a:solidFill>
              </a:rPr>
              <a:t>y</a:t>
            </a:r>
            <a:r>
              <a:rPr lang="es-ES" sz="1400" b="1" baseline="-25000" dirty="0">
                <a:solidFill>
                  <a:srgbClr val="FFFF00"/>
                </a:solidFill>
              </a:rPr>
              <a:t>5</a:t>
            </a:r>
            <a:r>
              <a:rPr lang="es-ES" sz="1400" b="1" dirty="0" smtClean="0">
                <a:solidFill>
                  <a:srgbClr val="FFFF00"/>
                </a:solidFill>
              </a:rPr>
              <a:t>)</a:t>
            </a:r>
            <a:endParaRPr lang="es-AR" sz="1400" b="1" dirty="0">
              <a:solidFill>
                <a:srgbClr val="FFFF00"/>
              </a:solidFill>
            </a:endParaRPr>
          </a:p>
        </p:txBody>
      </p:sp>
      <p:cxnSp>
        <p:nvCxnSpPr>
          <p:cNvPr id="32" name="31 Conector recto"/>
          <p:cNvCxnSpPr/>
          <p:nvPr/>
        </p:nvCxnSpPr>
        <p:spPr>
          <a:xfrm flipV="1">
            <a:off x="2915816" y="4281483"/>
            <a:ext cx="1008112" cy="402432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flipV="1">
            <a:off x="3923928" y="3685674"/>
            <a:ext cx="933455" cy="59580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flipV="1">
            <a:off x="4857383" y="1700808"/>
            <a:ext cx="1730841" cy="1984867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5441393" y="2009138"/>
            <a:ext cx="11468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00"/>
                </a:solidFill>
              </a:rPr>
              <a:t>  (x</a:t>
            </a:r>
            <a:r>
              <a:rPr lang="es-ES" sz="1400" b="1" baseline="-25000" dirty="0">
                <a:solidFill>
                  <a:srgbClr val="FFFF00"/>
                </a:solidFill>
              </a:rPr>
              <a:t>6</a:t>
            </a:r>
            <a:r>
              <a:rPr lang="es-ES" sz="1400" b="1" baseline="-25000" dirty="0" smtClean="0">
                <a:solidFill>
                  <a:srgbClr val="FFFF00"/>
                </a:solidFill>
              </a:rPr>
              <a:t> ; </a:t>
            </a:r>
            <a:r>
              <a:rPr lang="es-ES" sz="1400" b="1" dirty="0" smtClean="0">
                <a:solidFill>
                  <a:srgbClr val="FFFF00"/>
                </a:solidFill>
              </a:rPr>
              <a:t>y</a:t>
            </a:r>
            <a:r>
              <a:rPr lang="es-ES" sz="1400" b="1" baseline="-25000" dirty="0">
                <a:solidFill>
                  <a:srgbClr val="FFFF00"/>
                </a:solidFill>
              </a:rPr>
              <a:t>6</a:t>
            </a:r>
            <a:r>
              <a:rPr lang="es-ES" sz="1400" b="1" dirty="0" smtClean="0">
                <a:solidFill>
                  <a:srgbClr val="FFFF00"/>
                </a:solidFill>
              </a:rPr>
              <a:t>)</a:t>
            </a:r>
            <a:endParaRPr lang="es-AR" sz="1400" b="1" dirty="0">
              <a:solidFill>
                <a:srgbClr val="FFFF00"/>
              </a:solidFill>
            </a:endParaRPr>
          </a:p>
        </p:txBody>
      </p:sp>
      <p:cxnSp>
        <p:nvCxnSpPr>
          <p:cNvPr id="41" name="40 Conector recto"/>
          <p:cNvCxnSpPr/>
          <p:nvPr/>
        </p:nvCxnSpPr>
        <p:spPr>
          <a:xfrm flipH="1">
            <a:off x="6084167" y="2316915"/>
            <a:ext cx="1" cy="3601007"/>
          </a:xfrm>
          <a:prstGeom prst="line">
            <a:avLst/>
          </a:prstGeom>
          <a:ln w="28575" cap="sq">
            <a:solidFill>
              <a:schemeClr val="accent6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CuadroTexto"/>
          <p:cNvSpPr txBox="1"/>
          <p:nvPr/>
        </p:nvSpPr>
        <p:spPr>
          <a:xfrm>
            <a:off x="7956376" y="5301208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0000"/>
                </a:solidFill>
              </a:rPr>
              <a:t>d</a:t>
            </a:r>
            <a:r>
              <a:rPr lang="es-ES" sz="3600" b="1" dirty="0" smtClean="0">
                <a:solidFill>
                  <a:srgbClr val="FF0000"/>
                </a:solidFill>
              </a:rPr>
              <a:t>f </a:t>
            </a:r>
            <a:endParaRPr lang="es-AR" sz="3600" b="1" dirty="0">
              <a:solidFill>
                <a:srgbClr val="FF0000"/>
              </a:solidFill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2051992" y="1913919"/>
            <a:ext cx="2204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(m</a:t>
            </a:r>
            <a:r>
              <a:rPr lang="es-ES" b="1" baseline="30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3</a:t>
            </a:r>
            <a:r>
              <a:rPr lang="es-ES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) a ocupar por día</a:t>
            </a:r>
            <a:endParaRPr lang="es-AR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48" name="47 Conector recto"/>
          <p:cNvCxnSpPr>
            <a:stCxn id="39" idx="2"/>
          </p:cNvCxnSpPr>
          <p:nvPr/>
        </p:nvCxnSpPr>
        <p:spPr>
          <a:xfrm flipH="1">
            <a:off x="1624969" y="2316915"/>
            <a:ext cx="4389840" cy="0"/>
          </a:xfrm>
          <a:prstGeom prst="line">
            <a:avLst/>
          </a:prstGeom>
          <a:ln w="28575" cap="sq">
            <a:solidFill>
              <a:schemeClr val="accent6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40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3" grpId="0"/>
      <p:bldP spid="15" grpId="0"/>
      <p:bldP spid="16" grpId="0"/>
      <p:bldP spid="18" grpId="0"/>
      <p:bldP spid="19" grpId="0"/>
      <p:bldP spid="29" grpId="0"/>
      <p:bldP spid="30" grpId="0"/>
      <p:bldP spid="39" grpId="0"/>
      <p:bldP spid="43" grpId="0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1522944" y="980728"/>
            <a:ext cx="66631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X</a:t>
            </a:r>
            <a:r>
              <a:rPr lang="es-AR" sz="2800" b="1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r>
              <a:rPr lang="es-AR" sz="2800" dirty="0" smtClean="0"/>
              <a:t>= Basura Inorgánica comercializable (bic)    </a:t>
            </a:r>
            <a:endParaRPr lang="es-AR" sz="2800" dirty="0"/>
          </a:p>
        </p:txBody>
      </p:sp>
      <p:sp>
        <p:nvSpPr>
          <p:cNvPr id="13" name="12 Rectángulo"/>
          <p:cNvSpPr/>
          <p:nvPr/>
        </p:nvSpPr>
        <p:spPr>
          <a:xfrm>
            <a:off x="2263988" y="1916832"/>
            <a:ext cx="59804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 smtClean="0"/>
              <a:t> Basura Especial comercializable (bec)    </a:t>
            </a:r>
            <a:endParaRPr lang="es-AR" sz="2800" dirty="0"/>
          </a:p>
        </p:txBody>
      </p:sp>
      <p:sp>
        <p:nvSpPr>
          <p:cNvPr id="14" name="13 Rectángulo"/>
          <p:cNvSpPr/>
          <p:nvPr/>
        </p:nvSpPr>
        <p:spPr>
          <a:xfrm>
            <a:off x="1689476" y="5815717"/>
            <a:ext cx="6842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 smtClean="0"/>
              <a:t>Basura Orgánica Natural Desechable (bond)    </a:t>
            </a:r>
            <a:endParaRPr lang="es-AR" sz="2800" dirty="0"/>
          </a:p>
        </p:txBody>
      </p:sp>
      <p:sp>
        <p:nvSpPr>
          <p:cNvPr id="15" name="14 Rectángulo"/>
          <p:cNvSpPr/>
          <p:nvPr/>
        </p:nvSpPr>
        <p:spPr>
          <a:xfrm>
            <a:off x="2404596" y="4807605"/>
            <a:ext cx="53357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 smtClean="0"/>
              <a:t>Basura Especial desechable (bed)    </a:t>
            </a:r>
            <a:endParaRPr lang="es-AR" sz="2800" dirty="0"/>
          </a:p>
        </p:txBody>
      </p:sp>
      <p:sp>
        <p:nvSpPr>
          <p:cNvPr id="16" name="15 Rectángulo"/>
          <p:cNvSpPr/>
          <p:nvPr/>
        </p:nvSpPr>
        <p:spPr>
          <a:xfrm>
            <a:off x="1518667" y="2852936"/>
            <a:ext cx="73738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 smtClean="0"/>
              <a:t>Basura Orgánica Natural comercializable (bonc)    </a:t>
            </a:r>
            <a:endParaRPr lang="es-AR" sz="2800" dirty="0"/>
          </a:p>
        </p:txBody>
      </p:sp>
      <p:sp>
        <p:nvSpPr>
          <p:cNvPr id="17" name="16 Rectángulo"/>
          <p:cNvSpPr/>
          <p:nvPr/>
        </p:nvSpPr>
        <p:spPr>
          <a:xfrm>
            <a:off x="2301878" y="3861048"/>
            <a:ext cx="55824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 smtClean="0"/>
              <a:t>Basura Inorgánica desechable (bid)    </a:t>
            </a:r>
            <a:endParaRPr lang="es-AR" sz="28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23528" y="116632"/>
            <a:ext cx="8640960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rgbClr val="FFFF00"/>
                </a:solidFill>
              </a:rPr>
              <a:t>Tecnologías Aprobadas </a:t>
            </a:r>
            <a:r>
              <a:rPr lang="es-ES" sz="2800" dirty="0" smtClean="0"/>
              <a:t>capaces de </a:t>
            </a:r>
            <a:r>
              <a:rPr lang="es-ES" sz="2800" smtClean="0"/>
              <a:t>hacer </a:t>
            </a:r>
            <a:r>
              <a:rPr lang="es-ES" sz="32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df = </a:t>
            </a:r>
            <a:r>
              <a:rPr lang="es-ES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∑ x </a:t>
            </a:r>
            <a:r>
              <a:rPr lang="es-ES" sz="3200" b="1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</a:t>
            </a:r>
            <a:r>
              <a:rPr lang="es-ES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= 0</a:t>
            </a:r>
            <a:endParaRPr lang="es-AR" sz="32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448272" y="1393665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FFFF00"/>
                </a:solidFill>
              </a:rPr>
              <a:t>www.ecomgv.com.ar </a:t>
            </a:r>
            <a:endParaRPr lang="es-AR" sz="2400" b="1" dirty="0">
              <a:solidFill>
                <a:srgbClr val="FFFF00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07504" y="2276872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FFFF00"/>
                </a:solidFill>
              </a:rPr>
              <a:t>www.ecomgv.com.ar </a:t>
            </a:r>
            <a:endParaRPr lang="es-AR" sz="2400" b="1" dirty="0">
              <a:solidFill>
                <a:srgbClr val="FFFF00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242073" y="4253026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FFFF00"/>
                </a:solidFill>
              </a:rPr>
              <a:t>www.ecomgv.com.ar </a:t>
            </a:r>
            <a:endParaRPr lang="es-AR" sz="2400" b="1" dirty="0">
              <a:solidFill>
                <a:srgbClr val="FFFF00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72008" y="5271591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FFFF00"/>
                </a:solidFill>
              </a:rPr>
              <a:t>  </a:t>
            </a:r>
            <a:r>
              <a:rPr lang="es-ES" sz="2400" b="1" dirty="0" smtClean="0">
                <a:solidFill>
                  <a:srgbClr val="FFFF00"/>
                </a:solidFill>
              </a:rPr>
              <a:t>www.wix.com/cadeea_ron/bayres</a:t>
            </a:r>
            <a:endParaRPr lang="es-AR" sz="2400" b="1" dirty="0">
              <a:solidFill>
                <a:srgbClr val="FFFF00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142827" y="6207695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FFFF00"/>
                </a:solidFill>
              </a:rPr>
              <a:t>  www.wix.com/cadeea_ron/bayres</a:t>
            </a:r>
            <a:endParaRPr lang="es-AR" sz="2400" b="1" dirty="0">
              <a:solidFill>
                <a:srgbClr val="FFFF00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224408" y="3212976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FFFF00"/>
                </a:solidFill>
              </a:rPr>
              <a:t>  </a:t>
            </a:r>
            <a:r>
              <a:rPr lang="es-ES" sz="2400" b="1" dirty="0" smtClean="0">
                <a:solidFill>
                  <a:srgbClr val="FFFF00"/>
                </a:solidFill>
              </a:rPr>
              <a:t>www.wix.com/cadeea_ron/bayres</a:t>
            </a:r>
            <a:endParaRPr lang="es-AR" sz="2400" b="1" dirty="0">
              <a:solidFill>
                <a:srgbClr val="FFFF00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593779" y="1916832"/>
            <a:ext cx="8194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X</a:t>
            </a:r>
            <a:r>
              <a:rPr lang="es-AR" sz="2800" b="1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 </a:t>
            </a:r>
            <a:r>
              <a:rPr lang="es-AR" sz="2800" dirty="0" smtClean="0"/>
              <a:t>= </a:t>
            </a:r>
            <a:endParaRPr lang="es-AR" sz="2800" dirty="0"/>
          </a:p>
        </p:txBody>
      </p:sp>
      <p:sp>
        <p:nvSpPr>
          <p:cNvPr id="19" name="18 Rectángulo"/>
          <p:cNvSpPr/>
          <p:nvPr/>
        </p:nvSpPr>
        <p:spPr>
          <a:xfrm>
            <a:off x="942603" y="2833772"/>
            <a:ext cx="7649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X</a:t>
            </a:r>
            <a:r>
              <a:rPr lang="es-AR" sz="2800" b="1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s-AR" sz="2800" dirty="0" smtClean="0"/>
              <a:t>= </a:t>
            </a:r>
            <a:endParaRPr lang="es-AR" sz="2800" dirty="0"/>
          </a:p>
        </p:txBody>
      </p:sp>
      <p:sp>
        <p:nvSpPr>
          <p:cNvPr id="20" name="19 Rectángulo"/>
          <p:cNvSpPr/>
          <p:nvPr/>
        </p:nvSpPr>
        <p:spPr>
          <a:xfrm>
            <a:off x="1730036" y="3861048"/>
            <a:ext cx="7649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X</a:t>
            </a:r>
            <a:r>
              <a:rPr lang="es-AR" sz="2800" b="1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4</a:t>
            </a:r>
            <a:r>
              <a:rPr lang="es-AR" sz="2800" dirty="0" smtClean="0"/>
              <a:t>= </a:t>
            </a:r>
            <a:endParaRPr lang="es-AR" sz="2800" dirty="0"/>
          </a:p>
        </p:txBody>
      </p:sp>
      <p:sp>
        <p:nvSpPr>
          <p:cNvPr id="27" name="26 Rectángulo"/>
          <p:cNvSpPr/>
          <p:nvPr/>
        </p:nvSpPr>
        <p:spPr>
          <a:xfrm>
            <a:off x="1874052" y="4797152"/>
            <a:ext cx="7649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X</a:t>
            </a:r>
            <a:r>
              <a:rPr lang="es-AR" sz="2800" b="1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  <a:r>
              <a:rPr lang="es-AR" sz="2800" dirty="0" smtClean="0"/>
              <a:t>= </a:t>
            </a:r>
            <a:endParaRPr lang="es-AR" sz="2800" dirty="0"/>
          </a:p>
        </p:txBody>
      </p:sp>
      <p:sp>
        <p:nvSpPr>
          <p:cNvPr id="28" name="27 Rectángulo"/>
          <p:cNvSpPr/>
          <p:nvPr/>
        </p:nvSpPr>
        <p:spPr>
          <a:xfrm>
            <a:off x="1153972" y="5805264"/>
            <a:ext cx="7649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X</a:t>
            </a:r>
            <a:r>
              <a:rPr lang="es-AR" sz="2800" b="1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  <a:r>
              <a:rPr lang="es-AR" sz="2800" dirty="0" smtClean="0"/>
              <a:t>= </a:t>
            </a:r>
            <a:endParaRPr lang="es-A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CuadroTexto"/>
              <p:cNvSpPr txBox="1"/>
              <p:nvPr/>
            </p:nvSpPr>
            <p:spPr>
              <a:xfrm>
                <a:off x="5210827" y="2974931"/>
                <a:ext cx="26468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88CAE682-94FC-41AE-95CD-7CA85B21FF99}" type="mathplaceholder">
                        <a:rPr lang="es-AR" i="1" smtClean="0">
                          <a:latin typeface="Cambria Math"/>
                        </a:rPr>
                        <a:t>Escriba aquí la ecuación.</a:t>
                      </a:fld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" name="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827" y="2974931"/>
                <a:ext cx="2646878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050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79512" y="1028343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dirty="0"/>
              <a:t> </a:t>
            </a:r>
            <a:r>
              <a:rPr lang="es-AR" dirty="0" smtClean="0"/>
              <a:t> En los mínimos ambas tecnologías operarán en forma porcentual así:</a:t>
            </a:r>
          </a:p>
          <a:p>
            <a:pPr algn="ctr"/>
            <a:endParaRPr lang="es-AR" i="1" dirty="0" smtClean="0"/>
          </a:p>
          <a:p>
            <a:pPr algn="ctr"/>
            <a:r>
              <a:rPr lang="es-AR" sz="2000" b="1" i="1" dirty="0" smtClean="0">
                <a:solidFill>
                  <a:srgbClr val="FFFF00"/>
                </a:solidFill>
              </a:rPr>
              <a:t>Tecnología ECOMV</a:t>
            </a:r>
            <a:r>
              <a:rPr lang="es-AR" sz="2000" b="1" dirty="0" smtClean="0">
                <a:solidFill>
                  <a:srgbClr val="FFFF00"/>
                </a:solidFill>
              </a:rPr>
              <a:t>  </a:t>
            </a:r>
            <a:r>
              <a:rPr lang="es-AR" sz="2000" b="1" dirty="0" smtClean="0"/>
              <a:t>mínimo del 25% </a:t>
            </a:r>
          </a:p>
          <a:p>
            <a:pPr algn="ctr"/>
            <a:r>
              <a:rPr lang="es-AR" sz="2000" b="1" i="1" dirty="0" smtClean="0">
                <a:solidFill>
                  <a:srgbClr val="FF0000"/>
                </a:solidFill>
              </a:rPr>
              <a:t>Tecnología ARLING</a:t>
            </a:r>
            <a:r>
              <a:rPr lang="es-AR" sz="2000" b="1" dirty="0" smtClean="0">
                <a:solidFill>
                  <a:srgbClr val="FF0000"/>
                </a:solidFill>
              </a:rPr>
              <a:t> </a:t>
            </a:r>
            <a:endParaRPr lang="es-AR" sz="2000" b="1" dirty="0"/>
          </a:p>
          <a:p>
            <a:pPr algn="ctr"/>
            <a:r>
              <a:rPr lang="es-AR" sz="2000" b="1" dirty="0" smtClean="0"/>
              <a:t>mínimo del 75% </a:t>
            </a:r>
          </a:p>
          <a:p>
            <a:pPr algn="ctr"/>
            <a:endParaRPr lang="es-AR" dirty="0"/>
          </a:p>
          <a:p>
            <a:pPr algn="ctr"/>
            <a:r>
              <a:rPr lang="es-AR" dirty="0" smtClean="0"/>
              <a:t>En los máximos ambas tecnologías operarán en forma porcentual </a:t>
            </a:r>
            <a:r>
              <a:rPr lang="es-ES" i="1" dirty="0" smtClean="0"/>
              <a:t>así</a:t>
            </a:r>
            <a:r>
              <a:rPr lang="es-AR" dirty="0" smtClean="0"/>
              <a:t>:</a:t>
            </a:r>
          </a:p>
          <a:p>
            <a:pPr algn="ctr"/>
            <a:endParaRPr lang="es-AR" i="1" dirty="0" smtClean="0"/>
          </a:p>
          <a:p>
            <a:pPr algn="ctr"/>
            <a:r>
              <a:rPr lang="es-AR" sz="2400" i="1" dirty="0" smtClean="0">
                <a:solidFill>
                  <a:srgbClr val="FF0000"/>
                </a:solidFill>
              </a:rPr>
              <a:t>Tecnología ECOMGV</a:t>
            </a:r>
            <a:r>
              <a:rPr lang="es-AR" sz="2400" dirty="0" smtClean="0">
                <a:solidFill>
                  <a:srgbClr val="FF0000"/>
                </a:solidFill>
              </a:rPr>
              <a:t>  </a:t>
            </a:r>
            <a:r>
              <a:rPr lang="es-AR" sz="2400" dirty="0" smtClean="0"/>
              <a:t>máximo del 80% </a:t>
            </a:r>
          </a:p>
          <a:p>
            <a:pPr algn="ctr"/>
            <a:r>
              <a:rPr lang="es-AR" sz="2400" i="1" dirty="0" smtClean="0">
                <a:solidFill>
                  <a:srgbClr val="FFFF00"/>
                </a:solidFill>
              </a:rPr>
              <a:t>Tecnología ARLING</a:t>
            </a:r>
            <a:r>
              <a:rPr lang="es-AR" sz="2400" dirty="0" smtClean="0">
                <a:solidFill>
                  <a:srgbClr val="FFFF00"/>
                </a:solidFill>
              </a:rPr>
              <a:t> </a:t>
            </a:r>
            <a:r>
              <a:rPr lang="es-AR" sz="2400" dirty="0" smtClean="0"/>
              <a:t>mínimo 20% de máxima.</a:t>
            </a:r>
          </a:p>
          <a:p>
            <a:pPr algn="ctr"/>
            <a:r>
              <a:rPr lang="es-AR" dirty="0" smtClean="0"/>
              <a:t> </a:t>
            </a:r>
          </a:p>
          <a:p>
            <a:pPr algn="ctr"/>
            <a:r>
              <a:rPr lang="es-AR" dirty="0" smtClean="0"/>
              <a:t>Por </a:t>
            </a:r>
            <a:r>
              <a:rPr lang="es-AR" dirty="0"/>
              <a:t>último y en función de lo visto hasta aquí, se establece que:</a:t>
            </a:r>
          </a:p>
          <a:p>
            <a:pPr algn="ctr"/>
            <a:endParaRPr lang="es-AR" b="1" dirty="0" smtClean="0"/>
          </a:p>
          <a:p>
            <a:pPr algn="ctr"/>
            <a:endParaRPr lang="es-AR" b="1" dirty="0"/>
          </a:p>
          <a:p>
            <a:pPr algn="ctr"/>
            <a:r>
              <a:rPr lang="es-AR" b="1" dirty="0" smtClean="0"/>
              <a:t>La </a:t>
            </a:r>
            <a:r>
              <a:rPr lang="es-AR" b="1" dirty="0"/>
              <a:t>Basura será Cero si la Disposición final tiende a cero</a:t>
            </a:r>
            <a:endParaRPr lang="es-AR" dirty="0"/>
          </a:p>
          <a:p>
            <a:pPr algn="ctr"/>
            <a:r>
              <a:rPr lang="es-AR" b="1" dirty="0"/>
              <a:t> </a:t>
            </a:r>
            <a:r>
              <a:rPr lang="es-AR" b="1" dirty="0" smtClean="0"/>
              <a:t>Si ello sucede </a:t>
            </a:r>
          </a:p>
          <a:p>
            <a:pPr algn="ctr"/>
            <a:r>
              <a:rPr lang="es-AR" b="1" dirty="0" smtClean="0"/>
              <a:t>No se necesitarán</a:t>
            </a:r>
          </a:p>
          <a:p>
            <a:pPr algn="ctr"/>
            <a:r>
              <a:rPr lang="es-AR" b="1" dirty="0" smtClean="0"/>
              <a:t>Rellenos </a:t>
            </a:r>
            <a:r>
              <a:rPr lang="es-AR" b="1" dirty="0"/>
              <a:t>Sanitarios Controlados.</a:t>
            </a:r>
            <a:endParaRPr lang="es-AR" dirty="0"/>
          </a:p>
          <a:p>
            <a:pPr algn="ctr"/>
            <a:r>
              <a:rPr lang="es-AR" dirty="0"/>
              <a:t> 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51520" y="332656"/>
            <a:ext cx="8568952" cy="461665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Las Tecnologías en los Min. Y Max. Para hacer RSC = f(df) = 0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57934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686301"/>
            <a:ext cx="93427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800" dirty="0" smtClean="0">
                <a:solidFill>
                  <a:srgbClr val="FF0000"/>
                </a:solidFill>
              </a:rPr>
              <a:t>Si la </a:t>
            </a:r>
            <a:r>
              <a:rPr lang="es-ES" sz="4800" dirty="0">
                <a:solidFill>
                  <a:srgbClr val="FF0000"/>
                </a:solidFill>
              </a:rPr>
              <a:t>disposición final </a:t>
            </a:r>
          </a:p>
          <a:p>
            <a:pPr algn="ctr"/>
            <a:r>
              <a:rPr lang="es-ES" sz="4800" dirty="0" smtClean="0">
                <a:solidFill>
                  <a:srgbClr val="FF0000"/>
                </a:solidFill>
              </a:rPr>
              <a:t>Tiende a cero</a:t>
            </a:r>
          </a:p>
          <a:p>
            <a:pPr algn="ctr"/>
            <a:endParaRPr lang="es-ES" sz="4800" dirty="0">
              <a:solidFill>
                <a:srgbClr val="FFFF00"/>
              </a:solidFill>
            </a:endParaRPr>
          </a:p>
          <a:p>
            <a:pPr algn="ctr"/>
            <a:r>
              <a:rPr lang="es-ES" sz="4800" dirty="0" smtClean="0">
                <a:solidFill>
                  <a:srgbClr val="FFFF00"/>
                </a:solidFill>
              </a:rPr>
              <a:t>Los Rellenos Sanitarios </a:t>
            </a:r>
          </a:p>
          <a:p>
            <a:pPr algn="ctr"/>
            <a:r>
              <a:rPr lang="es-ES" sz="4800" dirty="0" smtClean="0">
                <a:solidFill>
                  <a:srgbClr val="FFFF00"/>
                </a:solidFill>
              </a:rPr>
              <a:t>Tenderán a No Existir</a:t>
            </a:r>
          </a:p>
          <a:p>
            <a:pPr algn="ctr"/>
            <a:endParaRPr lang="es-ES" sz="4800" dirty="0">
              <a:solidFill>
                <a:srgbClr val="FFFF00"/>
              </a:solidFill>
            </a:endParaRPr>
          </a:p>
          <a:p>
            <a:pPr algn="ctr"/>
            <a:r>
              <a:rPr lang="es-ES" sz="4800" dirty="0" smtClean="0">
                <a:solidFill>
                  <a:srgbClr val="FF0000"/>
                </a:solidFill>
              </a:rPr>
              <a:t>Si    </a:t>
            </a:r>
            <a:r>
              <a:rPr lang="es-ES" sz="4800" dirty="0" smtClean="0">
                <a:solidFill>
                  <a:srgbClr val="FFFF00"/>
                </a:solidFill>
              </a:rPr>
              <a:t>“df”  </a:t>
            </a:r>
            <a:r>
              <a:rPr lang="es-ES" sz="2800" dirty="0" smtClean="0">
                <a:solidFill>
                  <a:srgbClr val="FFFF00"/>
                </a:solidFill>
              </a:rPr>
              <a:t>tiende </a:t>
            </a:r>
            <a:r>
              <a:rPr lang="es-ES" sz="4800" dirty="0" smtClean="0">
                <a:solidFill>
                  <a:srgbClr val="FFFF00"/>
                </a:solidFill>
              </a:rPr>
              <a:t> </a:t>
            </a:r>
            <a:r>
              <a:rPr lang="es-ES" sz="2800" dirty="0" smtClean="0">
                <a:solidFill>
                  <a:srgbClr val="FFFF00"/>
                </a:solidFill>
              </a:rPr>
              <a:t>a </a:t>
            </a:r>
            <a:r>
              <a:rPr lang="es-ES" sz="4800" dirty="0" smtClean="0">
                <a:solidFill>
                  <a:srgbClr val="FFFF00"/>
                </a:solidFill>
              </a:rPr>
              <a:t>0</a:t>
            </a:r>
            <a:r>
              <a:rPr lang="es-ES" sz="4800" dirty="0" smtClean="0">
                <a:solidFill>
                  <a:srgbClr val="FF0000"/>
                </a:solidFill>
              </a:rPr>
              <a:t>  </a:t>
            </a:r>
            <a:r>
              <a:rPr lang="es-ES" sz="2800" dirty="0" smtClean="0">
                <a:solidFill>
                  <a:srgbClr val="FF0000"/>
                </a:solidFill>
              </a:rPr>
              <a:t>el</a:t>
            </a:r>
            <a:r>
              <a:rPr lang="es-ES" sz="4800" dirty="0" smtClean="0">
                <a:solidFill>
                  <a:srgbClr val="FF0000"/>
                </a:solidFill>
              </a:rPr>
              <a:t>   </a:t>
            </a:r>
            <a:r>
              <a:rPr lang="es-ES" sz="4800" dirty="0" smtClean="0">
                <a:solidFill>
                  <a:srgbClr val="FFFF00"/>
                </a:solidFill>
              </a:rPr>
              <a:t>“RSC” </a:t>
            </a:r>
            <a:r>
              <a:rPr lang="es-ES" sz="2800" dirty="0" smtClean="0">
                <a:solidFill>
                  <a:srgbClr val="FFFF00"/>
                </a:solidFill>
              </a:rPr>
              <a:t>tenderá a</a:t>
            </a:r>
            <a:r>
              <a:rPr lang="es-ES" sz="4800" dirty="0" smtClean="0">
                <a:solidFill>
                  <a:srgbClr val="FFFF00"/>
                </a:solidFill>
              </a:rPr>
              <a:t> 0</a:t>
            </a:r>
            <a:endParaRPr lang="es-AR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2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-243408"/>
            <a:ext cx="7772400" cy="1470025"/>
          </a:xfrm>
        </p:spPr>
        <p:txBody>
          <a:bodyPr>
            <a:normAutofit/>
          </a:bodyPr>
          <a:lstStyle/>
          <a:p>
            <a:r>
              <a:rPr lang="es-ES" sz="400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Expresión de una Función Genérica</a:t>
            </a:r>
            <a:endParaRPr lang="es-AR" sz="4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252474" y="2196153"/>
            <a:ext cx="14077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solidFill>
                  <a:srgbClr val="FFFF00"/>
                </a:solidFill>
              </a:rPr>
              <a:t>y = f (x)</a:t>
            </a:r>
            <a:endParaRPr lang="es-AR" sz="3200" dirty="0">
              <a:solidFill>
                <a:srgbClr val="FFFF00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292080" y="5734997"/>
            <a:ext cx="3254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rgbClr val="FFFF00"/>
                </a:solidFill>
              </a:rPr>
              <a:t>X </a:t>
            </a:r>
            <a:r>
              <a:rPr lang="es-ES" sz="3200" dirty="0" smtClean="0"/>
              <a:t>= Eje de abscisas</a:t>
            </a:r>
            <a:endParaRPr lang="es-AR" sz="3200" dirty="0"/>
          </a:p>
        </p:txBody>
      </p:sp>
      <p:sp>
        <p:nvSpPr>
          <p:cNvPr id="9" name="8 Rectángulo"/>
          <p:cNvSpPr/>
          <p:nvPr/>
        </p:nvSpPr>
        <p:spPr>
          <a:xfrm>
            <a:off x="318778" y="5734997"/>
            <a:ext cx="38931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600" dirty="0">
                <a:solidFill>
                  <a:srgbClr val="FFFF00"/>
                </a:solidFill>
              </a:rPr>
              <a:t>y</a:t>
            </a:r>
            <a:r>
              <a:rPr lang="es-ES" sz="3600" dirty="0">
                <a:solidFill>
                  <a:srgbClr val="FF0000"/>
                </a:solidFill>
              </a:rPr>
              <a:t> </a:t>
            </a:r>
            <a:r>
              <a:rPr lang="es-ES" sz="3600" dirty="0"/>
              <a:t>= </a:t>
            </a:r>
            <a:r>
              <a:rPr lang="es-ES" sz="3600" dirty="0" smtClean="0"/>
              <a:t>Eje de </a:t>
            </a:r>
            <a:r>
              <a:rPr lang="es-ES" sz="3200" dirty="0" smtClean="0"/>
              <a:t>Ordenadas</a:t>
            </a:r>
            <a:endParaRPr lang="es-AR" sz="3200" dirty="0"/>
          </a:p>
        </p:txBody>
      </p:sp>
      <p:cxnSp>
        <p:nvCxnSpPr>
          <p:cNvPr id="15" name="14 Conector recto de flecha"/>
          <p:cNvCxnSpPr/>
          <p:nvPr/>
        </p:nvCxnSpPr>
        <p:spPr>
          <a:xfrm flipH="1">
            <a:off x="4558458" y="1340768"/>
            <a:ext cx="13542" cy="4032448"/>
          </a:xfrm>
          <a:prstGeom prst="straightConnector1">
            <a:avLst/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2411760" y="3789040"/>
            <a:ext cx="4608512" cy="0"/>
          </a:xfrm>
          <a:prstGeom prst="straightConnector1">
            <a:avLst/>
          </a:prstGeom>
          <a:ln w="28575">
            <a:solidFill>
              <a:srgbClr val="FFC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Forma libre"/>
          <p:cNvSpPr/>
          <p:nvPr/>
        </p:nvSpPr>
        <p:spPr>
          <a:xfrm>
            <a:off x="2699792" y="2791787"/>
            <a:ext cx="3757808" cy="1789524"/>
          </a:xfrm>
          <a:custGeom>
            <a:avLst/>
            <a:gdLst>
              <a:gd name="connsiteX0" fmla="*/ 0 w 3757808"/>
              <a:gd name="connsiteY0" fmla="*/ 1789524 h 1789524"/>
              <a:gd name="connsiteX1" fmla="*/ 363254 w 3757808"/>
              <a:gd name="connsiteY1" fmla="*/ 1338587 h 1789524"/>
              <a:gd name="connsiteX2" fmla="*/ 363254 w 3757808"/>
              <a:gd name="connsiteY2" fmla="*/ 1338587 h 1789524"/>
              <a:gd name="connsiteX3" fmla="*/ 1215024 w 3757808"/>
              <a:gd name="connsiteY3" fmla="*/ 1476374 h 1789524"/>
              <a:gd name="connsiteX4" fmla="*/ 2041742 w 3757808"/>
              <a:gd name="connsiteY4" fmla="*/ 461765 h 1789524"/>
              <a:gd name="connsiteX5" fmla="*/ 3219189 w 3757808"/>
              <a:gd name="connsiteY5" fmla="*/ 35880 h 1789524"/>
              <a:gd name="connsiteX6" fmla="*/ 3757808 w 3757808"/>
              <a:gd name="connsiteY6" fmla="*/ 1338587 h 1789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57808" h="1789524">
                <a:moveTo>
                  <a:pt x="0" y="1789524"/>
                </a:moveTo>
                <a:lnTo>
                  <a:pt x="363254" y="1338587"/>
                </a:lnTo>
                <a:lnTo>
                  <a:pt x="363254" y="1338587"/>
                </a:lnTo>
                <a:cubicBezTo>
                  <a:pt x="505216" y="1361551"/>
                  <a:pt x="935276" y="1622511"/>
                  <a:pt x="1215024" y="1476374"/>
                </a:cubicBezTo>
                <a:cubicBezTo>
                  <a:pt x="1494772" y="1330237"/>
                  <a:pt x="1707715" y="701847"/>
                  <a:pt x="2041742" y="461765"/>
                </a:cubicBezTo>
                <a:cubicBezTo>
                  <a:pt x="2375769" y="221683"/>
                  <a:pt x="2933178" y="-110257"/>
                  <a:pt x="3219189" y="35880"/>
                </a:cubicBezTo>
                <a:cubicBezTo>
                  <a:pt x="3505200" y="182017"/>
                  <a:pt x="3638811" y="1111031"/>
                  <a:pt x="3757808" y="1338587"/>
                </a:cubicBezTo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7" name="26 CuadroTexto"/>
          <p:cNvSpPr txBox="1"/>
          <p:nvPr/>
        </p:nvSpPr>
        <p:spPr>
          <a:xfrm>
            <a:off x="4070319" y="1017602"/>
            <a:ext cx="645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FFFF00"/>
                </a:solidFill>
              </a:rPr>
              <a:t>y</a:t>
            </a:r>
            <a:endParaRPr lang="es-AR" sz="3600" b="1" dirty="0">
              <a:solidFill>
                <a:srgbClr val="FFFF00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6876256" y="3140968"/>
            <a:ext cx="645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FFFF00"/>
                </a:solidFill>
              </a:rPr>
              <a:t>x</a:t>
            </a:r>
            <a:endParaRPr lang="es-AR" sz="3600" b="1" dirty="0">
              <a:solidFill>
                <a:srgbClr val="FFFF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244408" y="652534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ARLING</a:t>
            </a:r>
            <a:endParaRPr lang="es-A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46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23" grpId="0" animBg="1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Función Politécnica de ARLING</a:t>
            </a:r>
            <a:endParaRPr lang="es-AR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826232" y="1599183"/>
            <a:ext cx="1554080" cy="46166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</a:rPr>
              <a:t>RSC </a:t>
            </a:r>
            <a:r>
              <a:rPr lang="es-ES" sz="2400" dirty="0">
                <a:solidFill>
                  <a:schemeClr val="bg1"/>
                </a:solidFill>
              </a:rPr>
              <a:t>= f </a:t>
            </a:r>
            <a:r>
              <a:rPr lang="es-ES" sz="2400" dirty="0" smtClean="0">
                <a:solidFill>
                  <a:schemeClr val="bg1"/>
                </a:solidFill>
              </a:rPr>
              <a:t>(df)</a:t>
            </a:r>
            <a:endParaRPr lang="es-AR" sz="2400" dirty="0">
              <a:solidFill>
                <a:schemeClr val="bg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292080" y="5229200"/>
            <a:ext cx="3243260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smtClean="0">
                <a:solidFill>
                  <a:srgbClr val="FFC000"/>
                </a:solidFill>
              </a:rPr>
              <a:t>df = Eje de abscisas</a:t>
            </a:r>
          </a:p>
          <a:p>
            <a:r>
              <a:rPr lang="es-ES" dirty="0"/>
              <a:t>d</a:t>
            </a:r>
            <a:r>
              <a:rPr lang="es-ES" dirty="0" smtClean="0"/>
              <a:t>f = Disposición Final de Basura</a:t>
            </a:r>
            <a:endParaRPr lang="es-AR" dirty="0"/>
          </a:p>
        </p:txBody>
      </p:sp>
      <p:sp>
        <p:nvSpPr>
          <p:cNvPr id="9" name="8 Rectángulo"/>
          <p:cNvSpPr/>
          <p:nvPr/>
        </p:nvSpPr>
        <p:spPr>
          <a:xfrm>
            <a:off x="318778" y="5229200"/>
            <a:ext cx="3631059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smtClean="0">
                <a:solidFill>
                  <a:srgbClr val="FFC000"/>
                </a:solidFill>
              </a:rPr>
              <a:t>RSC </a:t>
            </a:r>
            <a:r>
              <a:rPr lang="es-ES" sz="2800" dirty="0">
                <a:solidFill>
                  <a:srgbClr val="FFC000"/>
                </a:solidFill>
              </a:rPr>
              <a:t>= </a:t>
            </a:r>
            <a:r>
              <a:rPr lang="es-ES" sz="2800" dirty="0" smtClean="0">
                <a:solidFill>
                  <a:srgbClr val="FFC000"/>
                </a:solidFill>
              </a:rPr>
              <a:t>Eje de Ordenadas</a:t>
            </a:r>
          </a:p>
          <a:p>
            <a:r>
              <a:rPr lang="es-ES" dirty="0" smtClean="0"/>
              <a:t>RSC = Rellenos Sanitarios</a:t>
            </a:r>
            <a:endParaRPr lang="es-AR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1560954" y="1052736"/>
            <a:ext cx="10796" cy="393767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917058" y="4437112"/>
            <a:ext cx="7399358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1619672" y="836712"/>
            <a:ext cx="2389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FF0000"/>
                </a:solidFill>
              </a:rPr>
              <a:t>RSC (m </a:t>
            </a:r>
            <a:r>
              <a:rPr lang="es-ES" sz="2800" b="1" baseline="30000" dirty="0" smtClean="0">
                <a:solidFill>
                  <a:srgbClr val="FF0000"/>
                </a:solidFill>
              </a:rPr>
              <a:t>3</a:t>
            </a:r>
            <a:r>
              <a:rPr lang="es-ES" sz="2800" b="1" dirty="0" smtClean="0">
                <a:solidFill>
                  <a:srgbClr val="FF0000"/>
                </a:solidFill>
              </a:rPr>
              <a:t>)</a:t>
            </a:r>
            <a:endParaRPr lang="es-AR" sz="2800" b="1" dirty="0">
              <a:solidFill>
                <a:srgbClr val="FF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498750" y="3836947"/>
            <a:ext cx="31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FF0000"/>
                </a:solidFill>
              </a:rPr>
              <a:t>Df (Tn/día)</a:t>
            </a:r>
            <a:endParaRPr lang="es-AR" sz="2800" b="1" dirty="0">
              <a:solidFill>
                <a:srgbClr val="FF0000"/>
              </a:solidFill>
            </a:endParaRPr>
          </a:p>
        </p:txBody>
      </p:sp>
      <p:sp>
        <p:nvSpPr>
          <p:cNvPr id="23" name="22 Forma libre"/>
          <p:cNvSpPr/>
          <p:nvPr/>
        </p:nvSpPr>
        <p:spPr>
          <a:xfrm>
            <a:off x="1907704" y="1988840"/>
            <a:ext cx="4680520" cy="2016224"/>
          </a:xfrm>
          <a:custGeom>
            <a:avLst/>
            <a:gdLst>
              <a:gd name="connsiteX0" fmla="*/ 0 w 1832900"/>
              <a:gd name="connsiteY0" fmla="*/ 992309 h 992309"/>
              <a:gd name="connsiteX1" fmla="*/ 172218 w 1832900"/>
              <a:gd name="connsiteY1" fmla="*/ 770885 h 992309"/>
              <a:gd name="connsiteX2" fmla="*/ 508455 w 1832900"/>
              <a:gd name="connsiteY2" fmla="*/ 639670 h 992309"/>
              <a:gd name="connsiteX3" fmla="*/ 791386 w 1832900"/>
              <a:gd name="connsiteY3" fmla="*/ 418246 h 992309"/>
              <a:gd name="connsiteX4" fmla="*/ 1258837 w 1832900"/>
              <a:gd name="connsiteY4" fmla="*/ 373141 h 992309"/>
              <a:gd name="connsiteX5" fmla="*/ 1832900 w 1832900"/>
              <a:gd name="connsiteY5" fmla="*/ 0 h 992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32900" h="992309">
                <a:moveTo>
                  <a:pt x="0" y="992309"/>
                </a:moveTo>
                <a:cubicBezTo>
                  <a:pt x="43737" y="910983"/>
                  <a:pt x="87475" y="829658"/>
                  <a:pt x="172218" y="770885"/>
                </a:cubicBezTo>
                <a:cubicBezTo>
                  <a:pt x="256961" y="712112"/>
                  <a:pt x="405260" y="698443"/>
                  <a:pt x="508455" y="639670"/>
                </a:cubicBezTo>
                <a:cubicBezTo>
                  <a:pt x="611650" y="580897"/>
                  <a:pt x="666322" y="462667"/>
                  <a:pt x="791386" y="418246"/>
                </a:cubicBezTo>
                <a:cubicBezTo>
                  <a:pt x="916450" y="373825"/>
                  <a:pt x="1085251" y="442849"/>
                  <a:pt x="1258837" y="373141"/>
                </a:cubicBezTo>
                <a:cubicBezTo>
                  <a:pt x="1432423" y="303433"/>
                  <a:pt x="1677083" y="58773"/>
                  <a:pt x="1832900" y="0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0" name="29 CuadroTexto"/>
          <p:cNvSpPr txBox="1"/>
          <p:nvPr/>
        </p:nvSpPr>
        <p:spPr>
          <a:xfrm>
            <a:off x="8172400" y="644404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ARLING</a:t>
            </a:r>
            <a:endParaRPr lang="es-A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50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3" grpId="0"/>
      <p:bldP spid="14" grpId="0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s-ES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 Hoy </a:t>
            </a:r>
            <a:r>
              <a:rPr lang="es-ES" sz="6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s-ES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omo es la (df) ?</a:t>
            </a:r>
            <a:endParaRPr lang="es-AR" sz="6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619672" y="1340768"/>
            <a:ext cx="58326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7200" dirty="0" smtClean="0">
                <a:solidFill>
                  <a:srgbClr val="FF0000"/>
                </a:solidFill>
              </a:rPr>
              <a:t>df </a:t>
            </a:r>
            <a:r>
              <a:rPr lang="es-ES" sz="7200" dirty="0">
                <a:solidFill>
                  <a:srgbClr val="FF0000"/>
                </a:solidFill>
              </a:rPr>
              <a:t>≥ </a:t>
            </a:r>
            <a:r>
              <a:rPr lang="es-ES" sz="7200" dirty="0" smtClean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8" name="7 Rectángulo"/>
          <p:cNvSpPr/>
          <p:nvPr/>
        </p:nvSpPr>
        <p:spPr>
          <a:xfrm>
            <a:off x="816607" y="2708920"/>
            <a:ext cx="74998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Solo sería CERO si nadie generara BASURA</a:t>
            </a:r>
            <a:endParaRPr lang="es-AR" sz="32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2" descr="http://t2.gstatic.com/images?q=tbn:ANd9GcSzZ4_R4r7zqC-VOnvycuviTSg7eloCl0iKAJ568AaeKgygBveQz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294045"/>
            <a:ext cx="4248472" cy="3447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 descr="Imagen1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520" y="3293696"/>
            <a:ext cx="4104382" cy="34476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95536" y="630002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Basural a Cielo Abierto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7740352" y="349171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CEAMSE</a:t>
            </a:r>
            <a:endParaRPr lang="es-A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19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3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</a:t>
            </a:r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269776" y="483051"/>
            <a:ext cx="86227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dicho hasta aquí </a:t>
            </a:r>
            <a:r>
              <a:rPr lang="es-E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podemos expresarlo como:</a:t>
            </a:r>
            <a:endParaRPr lang="es-AR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4400" dirty="0"/>
              <a:t> </a:t>
            </a:r>
            <a:r>
              <a:rPr lang="es-ES" sz="4400" dirty="0" smtClean="0"/>
              <a:t>                            </a:t>
            </a:r>
          </a:p>
          <a:p>
            <a:pPr algn="ctr"/>
            <a:r>
              <a:rPr lang="es-E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</a:t>
            </a:r>
            <a:r>
              <a:rPr lang="es-ES" sz="4400" b="1" baseline="-25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df</a:t>
            </a:r>
            <a:r>
              <a:rPr lang="es-ES" sz="4400" b="1" baseline="-2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→0  </a:t>
            </a:r>
            <a:r>
              <a:rPr lang="es-E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(df) = </a:t>
            </a:r>
            <a:r>
              <a:rPr lang="es-ES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</a:p>
          <a:p>
            <a:pPr algn="ctr"/>
            <a:endParaRPr lang="es-AR" sz="4400" dirty="0"/>
          </a:p>
          <a:p>
            <a:pPr algn="ctr"/>
            <a:r>
              <a:rPr lang="es-ES" sz="36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pudiéndose leer como </a:t>
            </a:r>
            <a:r>
              <a:rPr lang="es-ES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endParaRPr lang="es-ES" sz="3600" dirty="0" smtClean="0"/>
          </a:p>
          <a:p>
            <a:pPr algn="ctr"/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s-E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límite de </a:t>
            </a:r>
            <a:r>
              <a:rPr lang="es-E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(df) </a:t>
            </a:r>
            <a:r>
              <a:rPr lang="es-E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“df” tendiendo a cero será = 0 </a:t>
            </a:r>
          </a:p>
          <a:p>
            <a:pPr algn="ctr"/>
            <a:endParaRPr lang="es-ES" sz="2800" dirty="0"/>
          </a:p>
          <a:p>
            <a:pPr algn="ctr"/>
            <a:endParaRPr lang="es-ES" sz="2800" dirty="0" smtClean="0"/>
          </a:p>
          <a:p>
            <a:pPr algn="ctr"/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Solo cuando </a:t>
            </a:r>
            <a:r>
              <a:rPr lang="es-E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disposición final </a:t>
            </a: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AR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4400" dirty="0"/>
              <a:t> </a:t>
            </a:r>
            <a:endParaRPr lang="es-AR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8244408" y="644404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ARLING</a:t>
            </a:r>
            <a:endParaRPr lang="es-A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s-ES" dirty="0" smtClean="0">
                <a:latin typeface="AR BLANCA" pitchFamily="2" charset="0"/>
              </a:rPr>
              <a:t>¿ Qué hacer para llegar a </a:t>
            </a:r>
            <a:r>
              <a:rPr lang="es-ES" dirty="0" smtClean="0">
                <a:solidFill>
                  <a:srgbClr val="FF0000"/>
                </a:solidFill>
                <a:latin typeface="AR BLANCA" pitchFamily="2" charset="0"/>
              </a:rPr>
              <a:t>df = O </a:t>
            </a:r>
            <a:r>
              <a:rPr lang="es-ES" dirty="0" smtClean="0">
                <a:latin typeface="AR BLANCA" pitchFamily="2" charset="0"/>
              </a:rPr>
              <a:t>?</a:t>
            </a:r>
            <a:endParaRPr lang="es-AR" dirty="0">
              <a:latin typeface="AR BLANCA" pitchFamily="2" charset="0"/>
            </a:endParaRPr>
          </a:p>
        </p:txBody>
      </p:sp>
      <p:pic>
        <p:nvPicPr>
          <p:cNvPr id="7" name="Picture 3" descr="Imagen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21" y="3429001"/>
            <a:ext cx="2782887" cy="331236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2" descr="PET reciclado y Triturao">
            <a:hlinkClick r:id="rId3" tooltip="Ampliar fotografía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429001"/>
            <a:ext cx="2787650" cy="3312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429001"/>
            <a:ext cx="3168352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479171" y="1340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¡Solo Valorizando la Basura</a:t>
            </a:r>
          </a:p>
          <a:p>
            <a:r>
              <a:rPr lang="es-E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Tecnologías Aprobadas!</a:t>
            </a:r>
            <a:endParaRPr lang="es-AR" sz="48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1520" y="6095037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Materiales para la Construcción</a:t>
            </a:r>
            <a:endParaRPr lang="es-AR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160573" y="6095035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Materiales para la Comercialización</a:t>
            </a:r>
            <a:endParaRPr lang="es-AR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040893" y="6087385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Materiales para suelos </a:t>
            </a:r>
          </a:p>
          <a:p>
            <a:r>
              <a:rPr lang="es-E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degradados</a:t>
            </a:r>
            <a:endParaRPr lang="es-AR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07504" y="2708920"/>
            <a:ext cx="9036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  </a:t>
            </a:r>
            <a:r>
              <a:rPr lang="es-ES" sz="2400" dirty="0" smtClean="0">
                <a:solidFill>
                  <a:srgbClr val="FFFF00"/>
                </a:solidFill>
              </a:rPr>
              <a:t>www.wix.com/cadeea_ron/bayres                     www.ecomgv.com.ar </a:t>
            </a:r>
            <a:endParaRPr lang="es-AR" sz="2400" dirty="0">
              <a:solidFill>
                <a:srgbClr val="FFFF00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8316416" y="645333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ARLING</a:t>
            </a:r>
            <a:endParaRPr lang="es-A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51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3" grpId="0"/>
      <p:bldP spid="11" grpId="0"/>
      <p:bldP spid="1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debemos considerar como </a:t>
            </a:r>
            <a:b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mínimo</a:t>
            </a:r>
            <a:r>
              <a:rPr lang="es-E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que</a:t>
            </a:r>
            <a:endParaRPr lang="es-AR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331640" y="1868631"/>
            <a:ext cx="64910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7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RSC = f ( df ) = 0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539552" y="3429000"/>
            <a:ext cx="7992888" cy="3024336"/>
          </a:xfrm>
          <a:prstGeom prst="roundRect">
            <a:avLst/>
          </a:prstGeom>
          <a:solidFill>
            <a:srgbClr val="CC33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8163" indent="-538163"/>
            <a:r>
              <a:rPr lang="es-E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 Estudio de la zona </a:t>
            </a:r>
          </a:p>
          <a:p>
            <a:pPr marL="538163" indent="-538163"/>
            <a:endParaRPr lang="es-ES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8163" indent="-538163"/>
            <a:r>
              <a:rPr lang="es-ES" sz="2400" dirty="0" smtClean="0">
                <a:solidFill>
                  <a:srgbClr val="FFCC00"/>
                </a:solidFill>
              </a:rPr>
              <a:t>2- Caracterizar la Basura en forma (%)</a:t>
            </a:r>
          </a:p>
          <a:p>
            <a:pPr marL="538163" indent="-538163"/>
            <a:endParaRPr lang="es-ES" sz="2400" dirty="0" smtClean="0">
              <a:solidFill>
                <a:srgbClr val="FFCC00"/>
              </a:solidFill>
            </a:endParaRPr>
          </a:p>
          <a:p>
            <a:pPr marL="450850" indent="-450850"/>
            <a:r>
              <a:rPr lang="es-E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 Utilizar Tecnologías Aprobadas por las  Autoridades de Aplicación del Lugar</a:t>
            </a:r>
            <a:endParaRPr lang="es-AR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028384" y="651605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ARLING</a:t>
            </a:r>
            <a:endParaRPr lang="es-A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48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" y="-27384"/>
            <a:ext cx="8867328" cy="1143000"/>
          </a:xfrm>
        </p:spPr>
        <p:txBody>
          <a:bodyPr>
            <a:normAutofit/>
          </a:bodyPr>
          <a:lstStyle/>
          <a:p>
            <a:r>
              <a:rPr lang="es-ES" i="1" dirty="0" smtClean="0">
                <a:solidFill>
                  <a:srgbClr val="FF0000"/>
                </a:solidFill>
              </a:rPr>
              <a:t>¿Qué términos integran  </a:t>
            </a:r>
            <a:r>
              <a:rPr lang="es-ES" i="1" dirty="0" smtClean="0">
                <a:solidFill>
                  <a:schemeClr val="bg1"/>
                </a:solidFill>
              </a:rPr>
              <a:t>f(df)</a:t>
            </a:r>
            <a:r>
              <a:rPr lang="es-ES" i="1" dirty="0" smtClean="0"/>
              <a:t> </a:t>
            </a:r>
            <a:r>
              <a:rPr lang="es-ES" i="1" dirty="0" smtClean="0">
                <a:solidFill>
                  <a:srgbClr val="FF0000"/>
                </a:solidFill>
              </a:rPr>
              <a:t>?</a:t>
            </a:r>
            <a:endParaRPr lang="es-AR" i="1" dirty="0">
              <a:solidFill>
                <a:srgbClr val="FF0000"/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1450936" y="1402904"/>
            <a:ext cx="63089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 smtClean="0">
                <a:solidFill>
                  <a:srgbClr val="FFC000"/>
                </a:solidFill>
              </a:rPr>
              <a:t>Basura Inorgánica comercializable   </a:t>
            </a:r>
            <a:r>
              <a:rPr lang="es-AR" sz="2800" dirty="0" smtClean="0">
                <a:solidFill>
                  <a:srgbClr val="FFFF00"/>
                </a:solidFill>
              </a:rPr>
              <a:t>(bic)    </a:t>
            </a:r>
            <a:endParaRPr lang="es-AR" sz="2800" dirty="0">
              <a:solidFill>
                <a:srgbClr val="FFFF00"/>
              </a:solidFill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1697670" y="2204864"/>
            <a:ext cx="60621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Basura Especial comercializable   </a:t>
            </a:r>
            <a:r>
              <a:rPr lang="es-AR" sz="2800" dirty="0" smtClean="0">
                <a:solidFill>
                  <a:srgbClr val="FFFF00"/>
                </a:solidFill>
              </a:rPr>
              <a:t>(bec)    </a:t>
            </a:r>
            <a:endParaRPr lang="es-AR" sz="2800" dirty="0">
              <a:solidFill>
                <a:srgbClr val="FFFF00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1185420" y="5786100"/>
            <a:ext cx="70064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Basura Orgánica Natural Desechable   </a:t>
            </a:r>
            <a:r>
              <a:rPr lang="es-AR" sz="2800" dirty="0" smtClean="0">
                <a:solidFill>
                  <a:srgbClr val="FFFF00"/>
                </a:solidFill>
              </a:rPr>
              <a:t>(bond)    </a:t>
            </a:r>
            <a:endParaRPr lang="es-AR" sz="2800" dirty="0">
              <a:solidFill>
                <a:srgbClr val="FFFF00"/>
              </a:solidFill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900540" y="5066020"/>
            <a:ext cx="5499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 smtClean="0">
                <a:solidFill>
                  <a:srgbClr val="FFC000"/>
                </a:solidFill>
              </a:rPr>
              <a:t>Basura Especial desechable   </a:t>
            </a:r>
            <a:r>
              <a:rPr lang="es-AR" sz="2800" dirty="0" smtClean="0">
                <a:solidFill>
                  <a:srgbClr val="FFFF00"/>
                </a:solidFill>
              </a:rPr>
              <a:t>(bed)    </a:t>
            </a:r>
            <a:endParaRPr lang="es-AR" sz="2800" dirty="0">
              <a:solidFill>
                <a:srgbClr val="FFFF00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899592" y="3212976"/>
            <a:ext cx="7537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 smtClean="0">
                <a:solidFill>
                  <a:srgbClr val="FFC000"/>
                </a:solidFill>
              </a:rPr>
              <a:t>Basura Orgánica Natural comercializable   </a:t>
            </a:r>
            <a:r>
              <a:rPr lang="es-AR" sz="2800" dirty="0" smtClean="0">
                <a:solidFill>
                  <a:srgbClr val="FFFF00"/>
                </a:solidFill>
              </a:rPr>
              <a:t>(bonc)    </a:t>
            </a:r>
            <a:endParaRPr lang="es-AR" sz="2800" dirty="0">
              <a:solidFill>
                <a:srgbClr val="FFFF00"/>
              </a:solidFill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1797822" y="4149080"/>
            <a:ext cx="57459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Basura Inorgánica desechable   </a:t>
            </a:r>
            <a:r>
              <a:rPr lang="es-AR" sz="2800" dirty="0" smtClean="0">
                <a:solidFill>
                  <a:srgbClr val="FFFF00"/>
                </a:solidFill>
              </a:rPr>
              <a:t>(bid)    </a:t>
            </a:r>
            <a:endParaRPr lang="es-AR" sz="2800" dirty="0">
              <a:solidFill>
                <a:srgbClr val="FFFF0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244408" y="651605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ARLING</a:t>
            </a:r>
            <a:endParaRPr lang="es-A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69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496" y="1976163"/>
            <a:ext cx="9036496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dirty="0" smtClean="0">
                <a:solidFill>
                  <a:srgbClr val="FFFF00"/>
                </a:solidFill>
              </a:rPr>
              <a:t>(1)   f(df</a:t>
            </a:r>
            <a:r>
              <a:rPr lang="en-US" sz="2400" dirty="0">
                <a:solidFill>
                  <a:srgbClr val="FFFF00"/>
                </a:solidFill>
              </a:rPr>
              <a:t>) = %f(bic) + %f(</a:t>
            </a:r>
            <a:r>
              <a:rPr lang="en-US" sz="2400" dirty="0" err="1">
                <a:solidFill>
                  <a:srgbClr val="FFFF00"/>
                </a:solidFill>
              </a:rPr>
              <a:t>bec</a:t>
            </a:r>
            <a:r>
              <a:rPr lang="en-US" sz="2400" dirty="0">
                <a:solidFill>
                  <a:srgbClr val="FFFF00"/>
                </a:solidFill>
              </a:rPr>
              <a:t>) + %f(</a:t>
            </a:r>
            <a:r>
              <a:rPr lang="en-US" sz="2400" dirty="0" err="1">
                <a:solidFill>
                  <a:srgbClr val="FFFF00"/>
                </a:solidFill>
              </a:rPr>
              <a:t>bonc</a:t>
            </a:r>
            <a:r>
              <a:rPr lang="en-US" sz="2400" dirty="0">
                <a:solidFill>
                  <a:srgbClr val="FFFF00"/>
                </a:solidFill>
              </a:rPr>
              <a:t>) + %f(bid) + %f(bed) + %f(bond) </a:t>
            </a:r>
            <a:endParaRPr lang="es-AR" sz="2400" dirty="0">
              <a:solidFill>
                <a:srgbClr val="FFFF0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7504" y="5271591"/>
            <a:ext cx="8856984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  (2)   f(df</a:t>
            </a:r>
            <a:r>
              <a:rPr lang="en-US" sz="2400" b="1" dirty="0">
                <a:solidFill>
                  <a:srgbClr val="FFFF00"/>
                </a:solidFill>
              </a:rPr>
              <a:t>) = x</a:t>
            </a:r>
            <a:r>
              <a:rPr lang="en-US" sz="2400" b="1" baseline="-25000" dirty="0">
                <a:solidFill>
                  <a:srgbClr val="FFFF00"/>
                </a:solidFill>
              </a:rPr>
              <a:t>1</a:t>
            </a:r>
            <a:r>
              <a:rPr lang="en-US" sz="2400" b="1" dirty="0">
                <a:solidFill>
                  <a:srgbClr val="FFFF00"/>
                </a:solidFill>
              </a:rPr>
              <a:t>(bic) + x</a:t>
            </a:r>
            <a:r>
              <a:rPr lang="en-US" sz="2400" b="1" baseline="-25000" dirty="0">
                <a:solidFill>
                  <a:srgbClr val="FFFF00"/>
                </a:solidFill>
              </a:rPr>
              <a:t>2</a:t>
            </a:r>
            <a:r>
              <a:rPr lang="en-US" sz="2400" b="1" dirty="0">
                <a:solidFill>
                  <a:srgbClr val="FFFF00"/>
                </a:solidFill>
              </a:rPr>
              <a:t>(bec) + x</a:t>
            </a:r>
            <a:r>
              <a:rPr lang="en-US" sz="2400" b="1" baseline="-25000" dirty="0">
                <a:solidFill>
                  <a:srgbClr val="FFFF00"/>
                </a:solidFill>
              </a:rPr>
              <a:t>3</a:t>
            </a:r>
            <a:r>
              <a:rPr lang="en-US" sz="2400" b="1" dirty="0">
                <a:solidFill>
                  <a:srgbClr val="FFFF00"/>
                </a:solidFill>
              </a:rPr>
              <a:t>(bonc) +x</a:t>
            </a:r>
            <a:r>
              <a:rPr lang="en-US" sz="2400" b="1" baseline="-25000" dirty="0">
                <a:solidFill>
                  <a:srgbClr val="FFFF00"/>
                </a:solidFill>
              </a:rPr>
              <a:t>4</a:t>
            </a:r>
            <a:r>
              <a:rPr lang="en-US" sz="2400" b="1" dirty="0">
                <a:solidFill>
                  <a:srgbClr val="FFFF00"/>
                </a:solidFill>
              </a:rPr>
              <a:t>(bid) + x</a:t>
            </a:r>
            <a:r>
              <a:rPr lang="en-US" sz="2400" b="1" baseline="-25000" dirty="0">
                <a:solidFill>
                  <a:srgbClr val="FFFF00"/>
                </a:solidFill>
              </a:rPr>
              <a:t>5</a:t>
            </a:r>
            <a:r>
              <a:rPr lang="en-US" sz="2400" b="1" dirty="0">
                <a:solidFill>
                  <a:srgbClr val="FFFF00"/>
                </a:solidFill>
              </a:rPr>
              <a:t>(bed) + x</a:t>
            </a:r>
            <a:r>
              <a:rPr lang="en-US" sz="2400" b="1" baseline="-25000" dirty="0">
                <a:solidFill>
                  <a:srgbClr val="FFFF00"/>
                </a:solidFill>
              </a:rPr>
              <a:t>6</a:t>
            </a:r>
            <a:r>
              <a:rPr lang="en-US" sz="2400" b="1" dirty="0">
                <a:solidFill>
                  <a:srgbClr val="FFFF00"/>
                </a:solidFill>
              </a:rPr>
              <a:t>(bond) </a:t>
            </a:r>
            <a:endParaRPr lang="es-AR" sz="2400" b="1" dirty="0">
              <a:solidFill>
                <a:srgbClr val="FFFF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23528" y="332656"/>
            <a:ext cx="8496944" cy="954107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Expresión de la Función Politécnica Porcentual </a:t>
            </a:r>
          </a:p>
          <a:p>
            <a:pPr algn="ctr"/>
            <a:r>
              <a:rPr lang="es-E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ARLING </a:t>
            </a:r>
            <a:endParaRPr lang="es-AR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286000" y="3268141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AR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expresando a (1) con coeficientes variables de “df” nos dará (2) así:</a:t>
            </a:r>
          </a:p>
        </p:txBody>
      </p:sp>
    </p:spTree>
    <p:extLst>
      <p:ext uri="{BB962C8B-B14F-4D97-AF65-F5344CB8AC3E}">
        <p14:creationId xmlns:p14="http://schemas.microsoft.com/office/powerpoint/2010/main" val="236423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576</Words>
  <Application>Microsoft Office PowerPoint</Application>
  <PresentationFormat>Presentación en pantalla (4:3)</PresentationFormat>
  <Paragraphs>139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Demostración  de la Función Politécnica  de ARLING</vt:lpstr>
      <vt:lpstr>Expresión de una Función Genérica</vt:lpstr>
      <vt:lpstr>Función Politécnica de ARLING</vt:lpstr>
      <vt:lpstr>¿ Hoy como es la (df) ?</vt:lpstr>
      <vt:lpstr> </vt:lpstr>
      <vt:lpstr>¿ Qué hacer para llegar a df = O ?</vt:lpstr>
      <vt:lpstr>Que debemos considerar como  mínimo para que</vt:lpstr>
      <vt:lpstr>¿Qué términos integran  f(df) ?</vt:lpstr>
      <vt:lpstr>Presentación de PowerPoint</vt:lpstr>
      <vt:lpstr>Presentación de PowerPoint</vt:lpstr>
      <vt:lpstr>Función Politécnica de ARLING Relación entre (df) diaria a con  (m3)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Expresión de una Función Genérica</dc:title>
  <dc:creator>0</dc:creator>
  <cp:lastModifiedBy>0</cp:lastModifiedBy>
  <cp:revision>38</cp:revision>
  <dcterms:created xsi:type="dcterms:W3CDTF">2012-08-16T20:40:06Z</dcterms:created>
  <dcterms:modified xsi:type="dcterms:W3CDTF">2012-08-27T11:16:31Z</dcterms:modified>
</cp:coreProperties>
</file>